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1" r:id="rId3"/>
    <p:sldId id="260" r:id="rId4"/>
    <p:sldId id="258" r:id="rId5"/>
    <p:sldId id="262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27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158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70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7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7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911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727012-97DE-47A6-9F25-DBDC9FEE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多色烟雾渐变">
            <a:extLst>
              <a:ext uri="{FF2B5EF4-FFF2-40B4-BE49-F238E27FC236}">
                <a16:creationId xmlns:a16="http://schemas.microsoft.com/office/drawing/2014/main" id="{88BB5DDB-C560-0883-7EB4-F68CAA25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48" r="2" b="15166"/>
          <a:stretch/>
        </p:blipFill>
        <p:spPr>
          <a:xfrm>
            <a:off x="20" y="10"/>
            <a:ext cx="11369806" cy="5250863"/>
          </a:xfrm>
          <a:custGeom>
            <a:avLst/>
            <a:gdLst/>
            <a:ahLst/>
            <a:cxnLst/>
            <a:rect l="l" t="t" r="r" b="b"/>
            <a:pathLst>
              <a:path w="2518883" h="2860724">
                <a:moveTo>
                  <a:pt x="0" y="0"/>
                </a:moveTo>
                <a:lnTo>
                  <a:pt x="2518883" y="0"/>
                </a:lnTo>
                <a:lnTo>
                  <a:pt x="2518883" y="2860724"/>
                </a:lnTo>
                <a:lnTo>
                  <a:pt x="0" y="2860724"/>
                </a:lnTo>
                <a:close/>
              </a:path>
            </a:pathLst>
          </a:custGeom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C107D36-3F9D-4837-A944-FF85DD341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8441" y="2085112"/>
            <a:ext cx="4180753" cy="41807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13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F820014-F0D3-4657-09BF-2633A4F4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6278" y="2750134"/>
            <a:ext cx="3761716" cy="2089722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</a:rPr>
              <a:t>承受永生</a:t>
            </a:r>
            <a:b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</a:rPr>
            </a:b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</a:rPr>
              <a:t>的秘诀</a:t>
            </a:r>
            <a:endParaRPr lang="zh-CN" altLang="en-US" sz="44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0B2502-F52B-FE98-02E1-A306A9F9C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6954" y="4665115"/>
            <a:ext cx="3140364" cy="760500"/>
          </a:xfrm>
        </p:spPr>
        <p:txBody>
          <a:bodyPr anchor="ctr">
            <a:normAutofit/>
          </a:bodyPr>
          <a:lstStyle/>
          <a:p>
            <a:r>
              <a:rPr lang="zh-CN" altLang="en-US" sz="1800" b="0" dirty="0">
                <a:latin typeface="Arial" panose="020B0604020202020204" pitchFamily="34" charset="0"/>
                <a:ea typeface="微软雅黑" panose="020B0503020204020204" pitchFamily="34" charset="-122"/>
              </a:rPr>
              <a:t>马可福音 </a:t>
            </a:r>
            <a:r>
              <a:rPr lang="en-US" altLang="zh-CN" sz="1800" b="0" dirty="0">
                <a:latin typeface="Arial" panose="020B0604020202020204" pitchFamily="34" charset="0"/>
                <a:ea typeface="微软雅黑" panose="020B0503020204020204" pitchFamily="34" charset="-122"/>
              </a:rPr>
              <a:t>10:17-31</a:t>
            </a:r>
            <a:endParaRPr lang="zh-CN" altLang="en-US" sz="1800" b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10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E0F6B8E-8E55-5064-1784-5E6CDCE6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/>
              <a:t>讨论题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63FEE3-F8A7-B50F-0B02-D7108A8F8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336" y="582763"/>
            <a:ext cx="2051242" cy="1818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66D5528-C25E-4829-5BE7-F393EED86804}"/>
              </a:ext>
            </a:extLst>
          </p:cNvPr>
          <p:cNvSpPr txBox="1"/>
          <p:nvPr/>
        </p:nvSpPr>
        <p:spPr>
          <a:xfrm>
            <a:off x="734675" y="2457546"/>
            <a:ext cx="10722650" cy="412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+mj-ea"/>
                <a:ea typeface="+mj-ea"/>
              </a:rPr>
              <a:t>1.</a:t>
            </a:r>
            <a:r>
              <a:rPr lang="zh-CN" altLang="en-US" sz="2800" dirty="0">
                <a:latin typeface="+mj-ea"/>
                <a:ea typeface="+mj-ea"/>
              </a:rPr>
              <a:t>回想你起初来到教会的动机是什么？现在你是如何邀请和引导福音对象来寻求的？今天的信息是否给你带来什么提醒和以后想要调整的地方？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+mj-ea"/>
                <a:ea typeface="+mj-ea"/>
              </a:rPr>
              <a:t>2.</a:t>
            </a:r>
            <a:r>
              <a:rPr lang="zh-CN" altLang="en-US" sz="2800" dirty="0">
                <a:latin typeface="+mj-ea"/>
                <a:ea typeface="+mj-ea"/>
              </a:rPr>
              <a:t>为何主耶稣说“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倚靠钱财的人进神的国是何等地难</a:t>
            </a:r>
            <a:r>
              <a:rPr lang="zh-CN" altLang="en-US" sz="2800" dirty="0"/>
              <a:t> </a:t>
            </a:r>
            <a:r>
              <a:rPr lang="zh-CN" altLang="en-US" sz="2800" dirty="0">
                <a:latin typeface="+mj-ea"/>
                <a:ea typeface="+mj-ea"/>
              </a:rPr>
              <a:t>”？这对你在信仰上的认知有冲击吗？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+mj-ea"/>
                <a:ea typeface="+mj-ea"/>
              </a:rPr>
              <a:t>3.</a:t>
            </a:r>
            <a:r>
              <a:rPr lang="zh-CN" altLang="en-US" sz="2800" dirty="0">
                <a:latin typeface="+mj-ea"/>
                <a:ea typeface="+mj-ea"/>
              </a:rPr>
              <a:t>你理解的承受永生的秘诀是什么？如何在生活和你正经历的环境中落实？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0" name="箭头: 虚尾 9">
            <a:extLst>
              <a:ext uri="{FF2B5EF4-FFF2-40B4-BE49-F238E27FC236}">
                <a16:creationId xmlns:a16="http://schemas.microsoft.com/office/drawing/2014/main" id="{BD8911D6-953C-F918-8672-104ED1EF8F2D}"/>
              </a:ext>
            </a:extLst>
          </p:cNvPr>
          <p:cNvSpPr/>
          <p:nvPr/>
        </p:nvSpPr>
        <p:spPr>
          <a:xfrm>
            <a:off x="5933210" y="819917"/>
            <a:ext cx="4147126" cy="1344426"/>
          </a:xfrm>
          <a:custGeom>
            <a:avLst/>
            <a:gdLst>
              <a:gd name="connsiteX0" fmla="*/ 0 w 4147126"/>
              <a:gd name="connsiteY0" fmla="*/ 336107 h 1344426"/>
              <a:gd name="connsiteX1" fmla="*/ 42013 w 4147126"/>
              <a:gd name="connsiteY1" fmla="*/ 336107 h 1344426"/>
              <a:gd name="connsiteX2" fmla="*/ 42013 w 4147126"/>
              <a:gd name="connsiteY2" fmla="*/ 672214 h 1344426"/>
              <a:gd name="connsiteX3" fmla="*/ 42013 w 4147126"/>
              <a:gd name="connsiteY3" fmla="*/ 1008320 h 1344426"/>
              <a:gd name="connsiteX4" fmla="*/ 0 w 4147126"/>
              <a:gd name="connsiteY4" fmla="*/ 1008320 h 1344426"/>
              <a:gd name="connsiteX5" fmla="*/ 0 w 4147126"/>
              <a:gd name="connsiteY5" fmla="*/ 665491 h 1344426"/>
              <a:gd name="connsiteX6" fmla="*/ 0 w 4147126"/>
              <a:gd name="connsiteY6" fmla="*/ 336107 h 1344426"/>
              <a:gd name="connsiteX7" fmla="*/ 84027 w 4147126"/>
              <a:gd name="connsiteY7" fmla="*/ 336107 h 1344426"/>
              <a:gd name="connsiteX8" fmla="*/ 168053 w 4147126"/>
              <a:gd name="connsiteY8" fmla="*/ 336107 h 1344426"/>
              <a:gd name="connsiteX9" fmla="*/ 168053 w 4147126"/>
              <a:gd name="connsiteY9" fmla="*/ 678936 h 1344426"/>
              <a:gd name="connsiteX10" fmla="*/ 168053 w 4147126"/>
              <a:gd name="connsiteY10" fmla="*/ 1008320 h 1344426"/>
              <a:gd name="connsiteX11" fmla="*/ 84027 w 4147126"/>
              <a:gd name="connsiteY11" fmla="*/ 1008320 h 1344426"/>
              <a:gd name="connsiteX12" fmla="*/ 84027 w 4147126"/>
              <a:gd name="connsiteY12" fmla="*/ 692380 h 1344426"/>
              <a:gd name="connsiteX13" fmla="*/ 84027 w 4147126"/>
              <a:gd name="connsiteY13" fmla="*/ 336107 h 1344426"/>
              <a:gd name="connsiteX14" fmla="*/ 210067 w 4147126"/>
              <a:gd name="connsiteY14" fmla="*/ 336107 h 1344426"/>
              <a:gd name="connsiteX15" fmla="*/ 688911 w 4147126"/>
              <a:gd name="connsiteY15" fmla="*/ 336107 h 1344426"/>
              <a:gd name="connsiteX16" fmla="*/ 1298349 w 4147126"/>
              <a:gd name="connsiteY16" fmla="*/ 336107 h 1344426"/>
              <a:gd name="connsiteX17" fmla="*/ 1907787 w 4147126"/>
              <a:gd name="connsiteY17" fmla="*/ 336107 h 1344426"/>
              <a:gd name="connsiteX18" fmla="*/ 2517225 w 4147126"/>
              <a:gd name="connsiteY18" fmla="*/ 336107 h 1344426"/>
              <a:gd name="connsiteX19" fmla="*/ 2996069 w 4147126"/>
              <a:gd name="connsiteY19" fmla="*/ 336107 h 1344426"/>
              <a:gd name="connsiteX20" fmla="*/ 3474913 w 4147126"/>
              <a:gd name="connsiteY20" fmla="*/ 336107 h 1344426"/>
              <a:gd name="connsiteX21" fmla="*/ 3474913 w 4147126"/>
              <a:gd name="connsiteY21" fmla="*/ 0 h 1344426"/>
              <a:gd name="connsiteX22" fmla="*/ 3824464 w 4147126"/>
              <a:gd name="connsiteY22" fmla="*/ 349551 h 1344426"/>
              <a:gd name="connsiteX23" fmla="*/ 4147126 w 4147126"/>
              <a:gd name="connsiteY23" fmla="*/ 672213 h 1344426"/>
              <a:gd name="connsiteX24" fmla="*/ 3824464 w 4147126"/>
              <a:gd name="connsiteY24" fmla="*/ 994875 h 1344426"/>
              <a:gd name="connsiteX25" fmla="*/ 3474913 w 4147126"/>
              <a:gd name="connsiteY25" fmla="*/ 1344426 h 1344426"/>
              <a:gd name="connsiteX26" fmla="*/ 3474913 w 4147126"/>
              <a:gd name="connsiteY26" fmla="*/ 1008320 h 1344426"/>
              <a:gd name="connsiteX27" fmla="*/ 2865475 w 4147126"/>
              <a:gd name="connsiteY27" fmla="*/ 1008320 h 1344426"/>
              <a:gd name="connsiteX28" fmla="*/ 2386631 w 4147126"/>
              <a:gd name="connsiteY28" fmla="*/ 1008320 h 1344426"/>
              <a:gd name="connsiteX29" fmla="*/ 1842490 w 4147126"/>
              <a:gd name="connsiteY29" fmla="*/ 1008320 h 1344426"/>
              <a:gd name="connsiteX30" fmla="*/ 1363646 w 4147126"/>
              <a:gd name="connsiteY30" fmla="*/ 1008320 h 1344426"/>
              <a:gd name="connsiteX31" fmla="*/ 884802 w 4147126"/>
              <a:gd name="connsiteY31" fmla="*/ 1008320 h 1344426"/>
              <a:gd name="connsiteX32" fmla="*/ 210067 w 4147126"/>
              <a:gd name="connsiteY32" fmla="*/ 1008320 h 1344426"/>
              <a:gd name="connsiteX33" fmla="*/ 210067 w 4147126"/>
              <a:gd name="connsiteY33" fmla="*/ 672214 h 1344426"/>
              <a:gd name="connsiteX34" fmla="*/ 210067 w 4147126"/>
              <a:gd name="connsiteY34" fmla="*/ 336107 h 13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47126" h="1344426" fill="none" extrusionOk="0">
                <a:moveTo>
                  <a:pt x="0" y="336107"/>
                </a:moveTo>
                <a:cubicBezTo>
                  <a:pt x="15803" y="332557"/>
                  <a:pt x="33161" y="337609"/>
                  <a:pt x="42013" y="336107"/>
                </a:cubicBezTo>
                <a:cubicBezTo>
                  <a:pt x="58972" y="494670"/>
                  <a:pt x="37023" y="508125"/>
                  <a:pt x="42013" y="672214"/>
                </a:cubicBezTo>
                <a:cubicBezTo>
                  <a:pt x="47003" y="836303"/>
                  <a:pt x="17620" y="904620"/>
                  <a:pt x="42013" y="1008320"/>
                </a:cubicBezTo>
                <a:cubicBezTo>
                  <a:pt x="32893" y="1012566"/>
                  <a:pt x="17147" y="1006354"/>
                  <a:pt x="0" y="1008320"/>
                </a:cubicBezTo>
                <a:cubicBezTo>
                  <a:pt x="-1870" y="838750"/>
                  <a:pt x="3954" y="826417"/>
                  <a:pt x="0" y="665491"/>
                </a:cubicBezTo>
                <a:cubicBezTo>
                  <a:pt x="-3954" y="504565"/>
                  <a:pt x="36168" y="441002"/>
                  <a:pt x="0" y="336107"/>
                </a:cubicBezTo>
                <a:close/>
                <a:moveTo>
                  <a:pt x="84027" y="336107"/>
                </a:moveTo>
                <a:cubicBezTo>
                  <a:pt x="112569" y="328387"/>
                  <a:pt x="137618" y="338910"/>
                  <a:pt x="168053" y="336107"/>
                </a:cubicBezTo>
                <a:cubicBezTo>
                  <a:pt x="172894" y="436971"/>
                  <a:pt x="154373" y="584897"/>
                  <a:pt x="168053" y="678936"/>
                </a:cubicBezTo>
                <a:cubicBezTo>
                  <a:pt x="181733" y="772975"/>
                  <a:pt x="153747" y="925057"/>
                  <a:pt x="168053" y="1008320"/>
                </a:cubicBezTo>
                <a:cubicBezTo>
                  <a:pt x="134168" y="1016330"/>
                  <a:pt x="122665" y="1002201"/>
                  <a:pt x="84027" y="1008320"/>
                </a:cubicBezTo>
                <a:cubicBezTo>
                  <a:pt x="71967" y="874845"/>
                  <a:pt x="101936" y="811591"/>
                  <a:pt x="84027" y="692380"/>
                </a:cubicBezTo>
                <a:cubicBezTo>
                  <a:pt x="66118" y="573169"/>
                  <a:pt x="114188" y="431321"/>
                  <a:pt x="84027" y="336107"/>
                </a:cubicBezTo>
                <a:close/>
                <a:moveTo>
                  <a:pt x="210067" y="336107"/>
                </a:moveTo>
                <a:cubicBezTo>
                  <a:pt x="319498" y="300516"/>
                  <a:pt x="566431" y="380785"/>
                  <a:pt x="688911" y="336107"/>
                </a:cubicBezTo>
                <a:cubicBezTo>
                  <a:pt x="811391" y="291429"/>
                  <a:pt x="1006059" y="370250"/>
                  <a:pt x="1298349" y="336107"/>
                </a:cubicBezTo>
                <a:cubicBezTo>
                  <a:pt x="1590639" y="301964"/>
                  <a:pt x="1730980" y="350433"/>
                  <a:pt x="1907787" y="336107"/>
                </a:cubicBezTo>
                <a:cubicBezTo>
                  <a:pt x="2084594" y="321781"/>
                  <a:pt x="2348271" y="386036"/>
                  <a:pt x="2517225" y="336107"/>
                </a:cubicBezTo>
                <a:cubicBezTo>
                  <a:pt x="2686179" y="286178"/>
                  <a:pt x="2887624" y="344486"/>
                  <a:pt x="2996069" y="336107"/>
                </a:cubicBezTo>
                <a:cubicBezTo>
                  <a:pt x="3104514" y="327728"/>
                  <a:pt x="3259199" y="384184"/>
                  <a:pt x="3474913" y="336107"/>
                </a:cubicBezTo>
                <a:cubicBezTo>
                  <a:pt x="3446986" y="264942"/>
                  <a:pt x="3496119" y="131900"/>
                  <a:pt x="3474913" y="0"/>
                </a:cubicBezTo>
                <a:cubicBezTo>
                  <a:pt x="3650132" y="166046"/>
                  <a:pt x="3716009" y="305286"/>
                  <a:pt x="3824464" y="349551"/>
                </a:cubicBezTo>
                <a:cubicBezTo>
                  <a:pt x="3932919" y="393816"/>
                  <a:pt x="3998567" y="582783"/>
                  <a:pt x="4147126" y="672213"/>
                </a:cubicBezTo>
                <a:cubicBezTo>
                  <a:pt x="4064467" y="831982"/>
                  <a:pt x="3937243" y="833881"/>
                  <a:pt x="3824464" y="994875"/>
                </a:cubicBezTo>
                <a:cubicBezTo>
                  <a:pt x="3711685" y="1155869"/>
                  <a:pt x="3565089" y="1232438"/>
                  <a:pt x="3474913" y="1344426"/>
                </a:cubicBezTo>
                <a:cubicBezTo>
                  <a:pt x="3447622" y="1211193"/>
                  <a:pt x="3475618" y="1151000"/>
                  <a:pt x="3474913" y="1008320"/>
                </a:cubicBezTo>
                <a:cubicBezTo>
                  <a:pt x="3308134" y="1038455"/>
                  <a:pt x="3043278" y="954916"/>
                  <a:pt x="2865475" y="1008320"/>
                </a:cubicBezTo>
                <a:cubicBezTo>
                  <a:pt x="2687672" y="1061724"/>
                  <a:pt x="2605643" y="964828"/>
                  <a:pt x="2386631" y="1008320"/>
                </a:cubicBezTo>
                <a:cubicBezTo>
                  <a:pt x="2167619" y="1051812"/>
                  <a:pt x="2089194" y="973663"/>
                  <a:pt x="1842490" y="1008320"/>
                </a:cubicBezTo>
                <a:cubicBezTo>
                  <a:pt x="1595786" y="1042977"/>
                  <a:pt x="1518334" y="970752"/>
                  <a:pt x="1363646" y="1008320"/>
                </a:cubicBezTo>
                <a:cubicBezTo>
                  <a:pt x="1208958" y="1045888"/>
                  <a:pt x="1048577" y="974910"/>
                  <a:pt x="884802" y="1008320"/>
                </a:cubicBezTo>
                <a:cubicBezTo>
                  <a:pt x="721027" y="1041730"/>
                  <a:pt x="395119" y="1001663"/>
                  <a:pt x="210067" y="1008320"/>
                </a:cubicBezTo>
                <a:cubicBezTo>
                  <a:pt x="201205" y="918469"/>
                  <a:pt x="214980" y="767742"/>
                  <a:pt x="210067" y="672214"/>
                </a:cubicBezTo>
                <a:cubicBezTo>
                  <a:pt x="205154" y="576686"/>
                  <a:pt x="220409" y="491397"/>
                  <a:pt x="210067" y="336107"/>
                </a:cubicBezTo>
                <a:close/>
              </a:path>
              <a:path w="4147126" h="1344426" stroke="0" extrusionOk="0">
                <a:moveTo>
                  <a:pt x="0" y="336107"/>
                </a:moveTo>
                <a:cubicBezTo>
                  <a:pt x="10486" y="335630"/>
                  <a:pt x="23196" y="341003"/>
                  <a:pt x="42013" y="336107"/>
                </a:cubicBezTo>
                <a:cubicBezTo>
                  <a:pt x="43527" y="471456"/>
                  <a:pt x="27421" y="514200"/>
                  <a:pt x="42013" y="658769"/>
                </a:cubicBezTo>
                <a:cubicBezTo>
                  <a:pt x="56605" y="803338"/>
                  <a:pt x="32004" y="904429"/>
                  <a:pt x="42013" y="1008320"/>
                </a:cubicBezTo>
                <a:cubicBezTo>
                  <a:pt x="33180" y="1008541"/>
                  <a:pt x="9580" y="1007617"/>
                  <a:pt x="0" y="1008320"/>
                </a:cubicBezTo>
                <a:cubicBezTo>
                  <a:pt x="-3064" y="853369"/>
                  <a:pt x="19400" y="837318"/>
                  <a:pt x="0" y="685658"/>
                </a:cubicBezTo>
                <a:cubicBezTo>
                  <a:pt x="-19400" y="533998"/>
                  <a:pt x="12614" y="437348"/>
                  <a:pt x="0" y="336107"/>
                </a:cubicBezTo>
                <a:close/>
                <a:moveTo>
                  <a:pt x="84027" y="336107"/>
                </a:moveTo>
                <a:cubicBezTo>
                  <a:pt x="106175" y="327832"/>
                  <a:pt x="143786" y="338700"/>
                  <a:pt x="168053" y="336107"/>
                </a:cubicBezTo>
                <a:cubicBezTo>
                  <a:pt x="181952" y="496505"/>
                  <a:pt x="128397" y="564827"/>
                  <a:pt x="168053" y="672214"/>
                </a:cubicBezTo>
                <a:cubicBezTo>
                  <a:pt x="207709" y="779601"/>
                  <a:pt x="134919" y="863098"/>
                  <a:pt x="168053" y="1008320"/>
                </a:cubicBezTo>
                <a:cubicBezTo>
                  <a:pt x="137623" y="1016420"/>
                  <a:pt x="116273" y="1004449"/>
                  <a:pt x="84027" y="1008320"/>
                </a:cubicBezTo>
                <a:cubicBezTo>
                  <a:pt x="69119" y="888803"/>
                  <a:pt x="103790" y="784048"/>
                  <a:pt x="84027" y="692380"/>
                </a:cubicBezTo>
                <a:cubicBezTo>
                  <a:pt x="64264" y="600712"/>
                  <a:pt x="125095" y="435639"/>
                  <a:pt x="84027" y="336107"/>
                </a:cubicBezTo>
                <a:close/>
                <a:moveTo>
                  <a:pt x="210067" y="336107"/>
                </a:moveTo>
                <a:cubicBezTo>
                  <a:pt x="387772" y="336005"/>
                  <a:pt x="510468" y="376310"/>
                  <a:pt x="721560" y="336107"/>
                </a:cubicBezTo>
                <a:cubicBezTo>
                  <a:pt x="932652" y="295904"/>
                  <a:pt x="989409" y="385811"/>
                  <a:pt x="1200404" y="336107"/>
                </a:cubicBezTo>
                <a:cubicBezTo>
                  <a:pt x="1411399" y="286403"/>
                  <a:pt x="1458941" y="352548"/>
                  <a:pt x="1711896" y="336107"/>
                </a:cubicBezTo>
                <a:cubicBezTo>
                  <a:pt x="1964851" y="319666"/>
                  <a:pt x="2111557" y="388810"/>
                  <a:pt x="2223389" y="336107"/>
                </a:cubicBezTo>
                <a:cubicBezTo>
                  <a:pt x="2335221" y="283404"/>
                  <a:pt x="2519125" y="373830"/>
                  <a:pt x="2669584" y="336107"/>
                </a:cubicBezTo>
                <a:cubicBezTo>
                  <a:pt x="2820044" y="298384"/>
                  <a:pt x="3226218" y="385745"/>
                  <a:pt x="3474913" y="336107"/>
                </a:cubicBezTo>
                <a:cubicBezTo>
                  <a:pt x="3456753" y="229006"/>
                  <a:pt x="3498206" y="150254"/>
                  <a:pt x="3474913" y="0"/>
                </a:cubicBezTo>
                <a:cubicBezTo>
                  <a:pt x="3608929" y="99633"/>
                  <a:pt x="3664193" y="211529"/>
                  <a:pt x="3797575" y="322662"/>
                </a:cubicBezTo>
                <a:cubicBezTo>
                  <a:pt x="3930957" y="433795"/>
                  <a:pt x="4041151" y="575145"/>
                  <a:pt x="4147126" y="672213"/>
                </a:cubicBezTo>
                <a:cubicBezTo>
                  <a:pt x="4006146" y="833736"/>
                  <a:pt x="3935268" y="835537"/>
                  <a:pt x="3831186" y="988153"/>
                </a:cubicBezTo>
                <a:cubicBezTo>
                  <a:pt x="3727104" y="1140769"/>
                  <a:pt x="3629862" y="1178966"/>
                  <a:pt x="3474913" y="1344426"/>
                </a:cubicBezTo>
                <a:cubicBezTo>
                  <a:pt x="3440909" y="1212740"/>
                  <a:pt x="3496870" y="1138549"/>
                  <a:pt x="3474913" y="1008320"/>
                </a:cubicBezTo>
                <a:cubicBezTo>
                  <a:pt x="3310848" y="1011993"/>
                  <a:pt x="3200175" y="988637"/>
                  <a:pt x="2963420" y="1008320"/>
                </a:cubicBezTo>
                <a:cubicBezTo>
                  <a:pt x="2726665" y="1028003"/>
                  <a:pt x="2620523" y="995198"/>
                  <a:pt x="2419279" y="1008320"/>
                </a:cubicBezTo>
                <a:cubicBezTo>
                  <a:pt x="2218035" y="1021442"/>
                  <a:pt x="2045950" y="965924"/>
                  <a:pt x="1940435" y="1008320"/>
                </a:cubicBezTo>
                <a:cubicBezTo>
                  <a:pt x="1834920" y="1050716"/>
                  <a:pt x="1648014" y="950545"/>
                  <a:pt x="1363646" y="1008320"/>
                </a:cubicBezTo>
                <a:cubicBezTo>
                  <a:pt x="1079278" y="1066095"/>
                  <a:pt x="1059390" y="965289"/>
                  <a:pt x="852153" y="1008320"/>
                </a:cubicBezTo>
                <a:cubicBezTo>
                  <a:pt x="644916" y="1051351"/>
                  <a:pt x="388575" y="999048"/>
                  <a:pt x="210067" y="1008320"/>
                </a:cubicBezTo>
                <a:cubicBezTo>
                  <a:pt x="187564" y="858407"/>
                  <a:pt x="244912" y="737525"/>
                  <a:pt x="210067" y="658769"/>
                </a:cubicBezTo>
                <a:cubicBezTo>
                  <a:pt x="175222" y="580013"/>
                  <a:pt x="230347" y="478707"/>
                  <a:pt x="210067" y="336107"/>
                </a:cubicBez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0423053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00"/>
                </a:solidFill>
              </a:rPr>
              <a:t>扫码可以看到刚刚提到的</a:t>
            </a:r>
            <a:endParaRPr lang="en-US" altLang="zh-CN" dirty="0">
              <a:solidFill>
                <a:srgbClr val="FFFF00"/>
              </a:solidFill>
            </a:endParaRPr>
          </a:p>
          <a:p>
            <a:pPr algn="ctr"/>
            <a:r>
              <a:rPr lang="zh-CN" altLang="en-US" dirty="0">
                <a:solidFill>
                  <a:srgbClr val="FFFF00"/>
                </a:solidFill>
              </a:rPr>
              <a:t>弟兄的微博分享完整版</a:t>
            </a:r>
          </a:p>
        </p:txBody>
      </p:sp>
    </p:spTree>
    <p:extLst>
      <p:ext uri="{BB962C8B-B14F-4D97-AF65-F5344CB8AC3E}">
        <p14:creationId xmlns:p14="http://schemas.microsoft.com/office/powerpoint/2010/main" val="429201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25B8-2D97-5F76-D606-D383E5B3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E910823-78EE-E471-712B-201E5A49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8"/>
            <a:ext cx="10094770" cy="188334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CN" altLang="en-US" sz="2400" b="1" cap="none" spc="0" dirty="0">
                <a:solidFill>
                  <a:srgbClr val="000000"/>
                </a:solidFill>
                <a:latin typeface="微软雅黑"/>
                <a:ea typeface="微软雅黑"/>
                <a:cs typeface="+mn-cs"/>
              </a:rPr>
              <a:t>中心思想：</a:t>
            </a:r>
            <a:br>
              <a:rPr lang="en-US" altLang="zh-CN" sz="2400" cap="none" spc="0" dirty="0">
                <a:solidFill>
                  <a:srgbClr val="000000"/>
                </a:solidFill>
                <a:latin typeface="微软雅黑"/>
                <a:ea typeface="微软雅黑"/>
                <a:cs typeface="+mn-cs"/>
              </a:rPr>
            </a:br>
            <a:r>
              <a:rPr lang="zh-CN" altLang="en-US" sz="2400" cap="none" spc="0" dirty="0">
                <a:solidFill>
                  <a:srgbClr val="000000"/>
                </a:solidFill>
                <a:latin typeface="微软雅黑"/>
                <a:ea typeface="微软雅黑"/>
                <a:cs typeface="+mn-cs"/>
              </a:rPr>
              <a:t>透过青年财主来到耶稣面前的对话，引导信徒和慕道友更深地思想救恩和永生的问题，明白靠律法和行为无法承受永生，唯有靠着信靠基督才是持守永生的秘诀，进而在生活中按照正确的真理原则活出见证。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02D30E4-29E6-2A4D-1361-4155AF2AD8A3}"/>
              </a:ext>
            </a:extLst>
          </p:cNvPr>
          <p:cNvSpPr txBox="1"/>
          <p:nvPr/>
        </p:nvSpPr>
        <p:spPr>
          <a:xfrm>
            <a:off x="800100" y="3419386"/>
            <a:ext cx="10722650" cy="208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大纲：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一、靠律法不能承受永生（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17-22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二、靠行为不能承受永生（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23-26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28-31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三、靠基督才能承受永生（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4605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A43E1-BB55-80A2-4F43-2F38D511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6150F7A-4657-0299-AD70-0F4A1D7B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3600" dirty="0"/>
              <a:t>信耶稣，得</a:t>
            </a:r>
            <a:r>
              <a:rPr lang="zh-CN" altLang="en-US" sz="3600" dirty="0">
                <a:solidFill>
                  <a:srgbClr val="FF0000"/>
                </a:solidFill>
              </a:rPr>
              <a:t>永生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28107A-CDA2-9CA0-6C0B-4D79E005B14D}"/>
              </a:ext>
            </a:extLst>
          </p:cNvPr>
          <p:cNvSpPr txBox="1"/>
          <p:nvPr/>
        </p:nvSpPr>
        <p:spPr>
          <a:xfrm>
            <a:off x="571885" y="2676435"/>
            <a:ext cx="10722650" cy="362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>
                <a:latin typeface="+mj-ea"/>
                <a:ea typeface="+mj-ea"/>
              </a:rPr>
              <a:t>关于永生：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+mj-ea"/>
                <a:ea typeface="+mj-ea"/>
              </a:rPr>
              <a:t>旧约</a:t>
            </a:r>
            <a:r>
              <a:rPr lang="en-US" altLang="zh-CN" sz="2400" dirty="0">
                <a:latin typeface="+mj-ea"/>
                <a:ea typeface="+mj-ea"/>
              </a:rPr>
              <a:t>——</a:t>
            </a:r>
            <a:r>
              <a:rPr lang="zh-CN" altLang="en-US" sz="2400" dirty="0">
                <a:latin typeface="+mj-ea"/>
                <a:ea typeface="+mj-ea"/>
              </a:rPr>
              <a:t>永生神、永生的耶和华、神的永恒属性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+mj-ea"/>
                <a:ea typeface="+mj-ea"/>
              </a:rPr>
              <a:t>新约</a:t>
            </a:r>
            <a:r>
              <a:rPr lang="en-US" altLang="zh-CN" sz="2400" dirty="0">
                <a:latin typeface="+mj-ea"/>
                <a:ea typeface="+mj-ea"/>
              </a:rPr>
              <a:t>——</a:t>
            </a:r>
            <a:r>
              <a:rPr lang="zh-CN" altLang="en-US" sz="2400" dirty="0">
                <a:latin typeface="+mj-ea"/>
                <a:ea typeface="+mj-ea"/>
              </a:rPr>
              <a:t>永生就是认识那位三一真神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+mj-ea"/>
                <a:ea typeface="+mj-ea"/>
              </a:rPr>
              <a:t>【</a:t>
            </a:r>
            <a:r>
              <a:rPr lang="zh-CN" altLang="en-US" sz="2400" dirty="0">
                <a:latin typeface="+mj-ea"/>
                <a:ea typeface="+mj-ea"/>
              </a:rPr>
              <a:t>约</a:t>
            </a:r>
            <a:r>
              <a:rPr lang="en-US" altLang="zh-CN" sz="2400" dirty="0">
                <a:latin typeface="+mj-ea"/>
                <a:ea typeface="+mj-ea"/>
              </a:rPr>
              <a:t>3:16】“</a:t>
            </a:r>
            <a:r>
              <a:rPr lang="zh-CN" altLang="en-US" sz="2400" dirty="0">
                <a:latin typeface="+mj-ea"/>
                <a:ea typeface="+mj-ea"/>
              </a:rPr>
              <a:t>神爱世人，甚至将他的独生子赐给他们，叫一切信他的，不至灭亡，反得永生。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+mj-ea"/>
                <a:ea typeface="+mj-ea"/>
              </a:rPr>
              <a:t>【</a:t>
            </a:r>
            <a:r>
              <a:rPr lang="zh-CN" altLang="en-US" sz="2400" dirty="0">
                <a:latin typeface="+mj-ea"/>
                <a:ea typeface="+mj-ea"/>
              </a:rPr>
              <a:t>约</a:t>
            </a:r>
            <a:r>
              <a:rPr lang="en-US" altLang="zh-CN" sz="2400" dirty="0">
                <a:latin typeface="+mj-ea"/>
                <a:ea typeface="+mj-ea"/>
              </a:rPr>
              <a:t>17:3】</a:t>
            </a:r>
            <a:r>
              <a:rPr lang="zh-CN" altLang="en-US" sz="2400" dirty="0">
                <a:latin typeface="+mj-ea"/>
                <a:ea typeface="+mj-ea"/>
              </a:rPr>
              <a:t>认识你独一的真神，并且认识你所差来的耶稣基督，这就是永生。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242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5F2C6-BF9D-B9AA-4D76-1B9C92EFC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B218D5-4113-4932-85E2-DDB68850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3885F2-B999-4FF9-80EA-E2C531C1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731ED-7FEE-45AA-8D71-B7B63E5ED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2010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1C8CAD-5C9D-40C7-A67D-24E98048C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52828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257A85-77E9-B137-CA7F-C19D77151C25}"/>
              </a:ext>
            </a:extLst>
          </p:cNvPr>
          <p:cNvSpPr txBox="1"/>
          <p:nvPr/>
        </p:nvSpPr>
        <p:spPr>
          <a:xfrm>
            <a:off x="307301" y="272018"/>
            <a:ext cx="107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+mj-ea"/>
                <a:ea typeface="+mj-ea"/>
              </a:rPr>
              <a:t>一、靠律法不能承受永生（</a:t>
            </a:r>
            <a:r>
              <a:rPr lang="en-US" altLang="zh-CN" sz="3600" dirty="0">
                <a:latin typeface="+mj-ea"/>
                <a:ea typeface="+mj-ea"/>
              </a:rPr>
              <a:t>17-22</a:t>
            </a:r>
            <a:r>
              <a:rPr lang="zh-CN" altLang="en-US" sz="3600" dirty="0">
                <a:latin typeface="+mj-ea"/>
                <a:ea typeface="+mj-ea"/>
              </a:rPr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2E4C91-C2A4-4C28-DBF1-F3BDBA80D175}"/>
              </a:ext>
            </a:extLst>
          </p:cNvPr>
          <p:cNvSpPr txBox="1"/>
          <p:nvPr/>
        </p:nvSpPr>
        <p:spPr>
          <a:xfrm>
            <a:off x="660234" y="1533958"/>
            <a:ext cx="9554918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2800" dirty="0">
                <a:solidFill>
                  <a:srgbClr val="328712"/>
                </a:solidFill>
                <a:effectLst/>
              </a:rPr>
              <a:t>【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可</a:t>
            </a:r>
            <a:r>
              <a:rPr lang="en-US" altLang="zh-CN" sz="2800" dirty="0">
                <a:solidFill>
                  <a:srgbClr val="328712"/>
                </a:solidFill>
                <a:effectLst/>
              </a:rPr>
              <a:t>10:17】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耶稣出来行路的时候，有一个人</a:t>
            </a:r>
            <a:r>
              <a:rPr lang="zh-CN" altLang="en-US" sz="2800" dirty="0">
                <a:solidFill>
                  <a:srgbClr val="FF0000"/>
                </a:solidFill>
                <a:effectLst/>
              </a:rPr>
              <a:t>跑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来，</a:t>
            </a:r>
            <a:r>
              <a:rPr lang="zh-CN" altLang="en-US" sz="2800" dirty="0">
                <a:solidFill>
                  <a:srgbClr val="FF0000"/>
                </a:solidFill>
                <a:effectLst/>
              </a:rPr>
              <a:t>跪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在他面前，问他说：“</a:t>
            </a:r>
            <a:r>
              <a:rPr lang="zh-CN" altLang="en-US" sz="2800" dirty="0">
                <a:solidFill>
                  <a:srgbClr val="FF0000"/>
                </a:solidFill>
                <a:effectLst/>
              </a:rPr>
              <a:t>良善的夫子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，我当作什么事，才可以</a:t>
            </a:r>
            <a:r>
              <a:rPr lang="zh-CN" altLang="en-US" sz="2800" dirty="0">
                <a:solidFill>
                  <a:srgbClr val="FF0000"/>
                </a:solidFill>
                <a:effectLst/>
              </a:rPr>
              <a:t>承受永生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？”</a:t>
            </a:r>
            <a:endParaRPr lang="zh-CN" altLang="en-US" sz="2800" dirty="0">
              <a:effectLst/>
            </a:endParaRPr>
          </a:p>
          <a:p>
            <a:pPr>
              <a:lnSpc>
                <a:spcPts val="3700"/>
              </a:lnSpc>
            </a:pPr>
            <a:r>
              <a:rPr lang="en-US" altLang="zh-CN" sz="2800" dirty="0">
                <a:solidFill>
                  <a:srgbClr val="328712"/>
                </a:solidFill>
                <a:effectLst/>
              </a:rPr>
              <a:t>【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可</a:t>
            </a:r>
            <a:r>
              <a:rPr lang="en-US" altLang="zh-CN" sz="2800" dirty="0">
                <a:solidFill>
                  <a:srgbClr val="328712"/>
                </a:solidFill>
                <a:effectLst/>
              </a:rPr>
              <a:t>10:18】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耶稣对他说：“你为什么称我是良善的？除了</a:t>
            </a:r>
            <a:r>
              <a:rPr lang="zh-CN" altLang="en-US" sz="2800" dirty="0">
                <a:solidFill>
                  <a:srgbClr val="FF0000"/>
                </a:solidFill>
                <a:effectLst/>
              </a:rPr>
              <a:t>神一位</a:t>
            </a:r>
            <a:r>
              <a:rPr lang="zh-CN" altLang="en-US" sz="2800" dirty="0">
                <a:solidFill>
                  <a:srgbClr val="328712"/>
                </a:solidFill>
                <a:effectLst/>
              </a:rPr>
              <a:t>之外，再没有良善的。</a:t>
            </a:r>
            <a:endParaRPr lang="zh-CN" altLang="en-US" sz="28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05F94C3-2DBC-D928-3710-15F99C295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501" y="3565009"/>
            <a:ext cx="2796408" cy="3223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5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E3B55-8866-3727-929E-FF09E1118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183DEB-7B5A-C84C-D6DD-B0F9E5BD4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3CE0430-71DC-18B0-BF69-E42E5D7A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3C7C8C-EDBB-5D68-46D0-D226FE709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989077-DAAA-358F-15C5-D519AE5A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3E9BB6-8A65-7AA8-F29A-C7FC8418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0C5564-4A8F-F330-563E-D8DD0F794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2010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D1F1142-7FCA-4EC4-3E13-8B63B6DFE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52828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CBACA5-F40B-6343-3BB5-AD009D5C2EDA}"/>
              </a:ext>
            </a:extLst>
          </p:cNvPr>
          <p:cNvSpPr txBox="1"/>
          <p:nvPr/>
        </p:nvSpPr>
        <p:spPr>
          <a:xfrm>
            <a:off x="307301" y="272018"/>
            <a:ext cx="107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一、靠律法不能承受永生（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17-22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84617E-6420-2407-2B54-214ACCD0CE36}"/>
              </a:ext>
            </a:extLst>
          </p:cNvPr>
          <p:cNvSpPr txBox="1"/>
          <p:nvPr/>
        </p:nvSpPr>
        <p:spPr>
          <a:xfrm>
            <a:off x="660234" y="1744365"/>
            <a:ext cx="9554918" cy="4328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10:19】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诫命你是晓得的：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不可杀人，不可奸淫，不可偷盗，不可作假见证，不可亏负人，当孝敬父母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10:20】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他对耶稣说：“夫子，这一切我从小都遵守了。”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10:21】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耶稣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看着他，就爱他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，对他说：“你还缺少一件，去变卖你所有的分给穷人，就必有财宝在天上，你还要来跟从我。”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10:22】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他听见这话，脸上就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变了色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忧忧愁愁地走了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，因为他的产业很多。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9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7E54F-D9CF-52A5-3C71-7D6A6203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3F596EB-B0A7-0034-19B7-DA32C534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3446962-A8A0-CD76-8D1D-7CA3FA96B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E8CE21-ED24-66A1-7F4C-B05648A8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667AB6-4AFE-9DA0-F451-544A3B13C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7327C-3002-52A4-4B80-FC4622EF5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453E38-5117-E96A-687A-20D8A1BC6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2010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CBF43CC-1BE7-884A-7F56-9FE607250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52828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185B77-8248-F1C6-E95C-7D5016CAFDC4}"/>
              </a:ext>
            </a:extLst>
          </p:cNvPr>
          <p:cNvSpPr txBox="1"/>
          <p:nvPr/>
        </p:nvSpPr>
        <p:spPr>
          <a:xfrm>
            <a:off x="307301" y="272018"/>
            <a:ext cx="107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二、靠钱财不能承受永生（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23-26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28-31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317ABD-2803-A572-17AA-E64303DA3C92}"/>
              </a:ext>
            </a:extLst>
          </p:cNvPr>
          <p:cNvSpPr txBox="1"/>
          <p:nvPr/>
        </p:nvSpPr>
        <p:spPr>
          <a:xfrm>
            <a:off x="660234" y="1744365"/>
            <a:ext cx="9703746" cy="290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10:23】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耶稣周围一看，对门徒说：“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有钱财的人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进神的国是何等地难哪！”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10:24】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门徒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希奇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他的话。耶稣又对他们说：“小子，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倚靠钱财的人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进神的国是何等地难哪！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10:25】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骆驼穿过针的眼，比财主进神的国还容易呢。”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10:26】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门徒就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分外希奇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，对他说：“这样，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谁能得救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45FB0BC-C0CB-B46A-48C2-39BE1760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52" y="4649775"/>
            <a:ext cx="2465834" cy="2122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7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1AF11-1351-F9B7-3BB9-644EBE59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9A67D7-55AA-E4F0-88D2-7BBE197C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3C6DDE-2F18-E60A-6D00-3A0C2F5CD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E2AE5-1C8C-860C-8202-22B98DDC8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537BA-6FE7-B930-72CF-578CF99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E6CB5-B4C1-7879-533F-F96D34165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9143D-8D70-640D-2E6D-EF234A48E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2010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6B3898-0CCF-7382-7DA6-835714F35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52828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FF1D96-4712-3C1F-D3C8-B3C771BC7C16}"/>
              </a:ext>
            </a:extLst>
          </p:cNvPr>
          <p:cNvSpPr txBox="1"/>
          <p:nvPr/>
        </p:nvSpPr>
        <p:spPr>
          <a:xfrm>
            <a:off x="307301" y="272018"/>
            <a:ext cx="107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二、靠钱财不能承受永生（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23-26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28-31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0D498F-4B7E-8317-56BB-F8B01ADC5911}"/>
              </a:ext>
            </a:extLst>
          </p:cNvPr>
          <p:cNvSpPr txBox="1"/>
          <p:nvPr/>
        </p:nvSpPr>
        <p:spPr>
          <a:xfrm>
            <a:off x="660234" y="1744365"/>
            <a:ext cx="9703746" cy="385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10:28】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彼得就对他说：“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看哪，我们已经撇下所有的跟从你了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10:29】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耶稣说：“我实在告诉你们：人为我和福音撇下房屋，或是弟兄、姐妹、父母、儿女、田地，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10:30】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没有不在今世得百倍的；就是房屋、弟兄、姐妹、母亲、儿女、田地，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并且要受逼迫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，在来世必得永生。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2871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10:31】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然而，有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许多在前的，将要在后；在后的，将要在前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。”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4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54D2C-F7B5-037B-D5FD-54C40111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2A00095-4543-E713-89CF-5CEE70B45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8C8C90-397C-6A13-79F4-D08F2524A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CF8F7E-23EE-15A5-BE05-5377C7689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366D2A-70F8-3DCA-13A9-7C9BF0B6C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AC4104-F24F-C409-D982-7BE02433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A2408-B860-CB31-B02C-ED327A1E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2010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143A07-B60B-7A34-9051-A41C2D22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52828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EA26B2-1194-1B58-5F6F-5F01014CDB9C}"/>
              </a:ext>
            </a:extLst>
          </p:cNvPr>
          <p:cNvSpPr txBox="1"/>
          <p:nvPr/>
        </p:nvSpPr>
        <p:spPr>
          <a:xfrm>
            <a:off x="307301" y="272018"/>
            <a:ext cx="107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三、靠基督才能承受永生（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27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7F6A4B-479D-7A39-3B6E-A2C440A0F12E}"/>
              </a:ext>
            </a:extLst>
          </p:cNvPr>
          <p:cNvSpPr txBox="1"/>
          <p:nvPr/>
        </p:nvSpPr>
        <p:spPr>
          <a:xfrm>
            <a:off x="660234" y="1744365"/>
            <a:ext cx="9703746" cy="100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10:27】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耶稣看着他们，说：“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在人是不能，在神却不然，因为神凡事都能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87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。”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DF9525-AAAA-E46A-AD06-F3F1A7BC7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411" y="3800275"/>
            <a:ext cx="2963883" cy="21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30876D-D2D8-D1C2-9A9C-934C55A15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363" y="3641230"/>
            <a:ext cx="2549167" cy="2443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58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B0A161F-6E5A-82E8-D368-2D4799E7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909686"/>
          </a:xfrm>
        </p:spPr>
        <p:txBody>
          <a:bodyPr/>
          <a:lstStyle/>
          <a:p>
            <a:r>
              <a:rPr lang="zh-CN" altLang="en-US" dirty="0"/>
              <a:t>关于基督徒如何面对逼迫、苦难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6F47F4-C29B-6DAC-F65F-912C11A61389}"/>
              </a:ext>
            </a:extLst>
          </p:cNvPr>
          <p:cNvSpPr txBox="1"/>
          <p:nvPr/>
        </p:nvSpPr>
        <p:spPr>
          <a:xfrm>
            <a:off x="654339" y="2056686"/>
            <a:ext cx="103862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       昨晚，我收到一个沉痛的私信，是一位珠海的姊妹发来的。在那场骇人听闻的珠海死亡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35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人的车撞人事件里，其中有一位是她熟悉的姊妹。她发给我的话里，充满了对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的抱怨、疑问、甚至愤怒，不解于为什么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jdt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会遭遇这种悲惨的意外？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不是应许了平安给我们吗？？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       在情绪上，我非常非常理解她的这种抱怨、疑问，换位如果是我身边所爱的弟兄姊妹，这样突然地又痛苦地离开我，我也一样会情绪崩溃。但是我想，崩溃过后，我还是会被他永远的良善很快安慰。是的，即或在这种死亡的时刻，我依然相信他永远良善。他的确没有保证过，说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jdt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不会有肉体的死亡，或者说个个都是“好死”的。如果他这样保证了，那这是世人所看得见的好处，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jh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早就被踏破门了，我们如今所进的也不会是窄门，走的也不会是走窄路，而是康庄大道。如果我们的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xy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看的，单是今生的好处，为了地上的平安，那么历世历代殉道的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徒，都是白白死了。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   在我大学时候，曾参加过一个令我无比心碎的追思礼，是一个年幼孩童的离去。他是我们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jh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一位非常爱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zhu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的姊妹的儿子，有一天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zhu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日，她的孩子留在家中玩耍时意外死了。在我当时的生命程度，我以为她就会顺理成章地跌倒了、软弱了，明明她正在全心聚会，为什么她的孩子却会这样遭遇不幸？有太多的不解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在我心里，已经替这个姊妹感到一万遍“不值”了。可在孩子追思礼上，这位母亲的致辞，却让我感到羞愧，在她的分享里，我看见了一个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徒的信而顺服，她有痛苦却没有埋怨，有疑问却没有愤怒，有眼泪却没有绝望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是的，那时候，她的第一句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dg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词，竟依然是，“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zhu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啊，我感谢赞美你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…”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光是这句开头，就已让我泪流满面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从此后，我才开始深刻理解他所赐的“平安”，是什么样子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不是没有风浪，而是风浪中，有他同在。</a:t>
            </a:r>
          </a:p>
        </p:txBody>
      </p:sp>
    </p:spTree>
    <p:extLst>
      <p:ext uri="{BB962C8B-B14F-4D97-AF65-F5344CB8AC3E}">
        <p14:creationId xmlns:p14="http://schemas.microsoft.com/office/powerpoint/2010/main" val="1450396577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A7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5D5"/>
      </a:accent6>
      <a:hlink>
        <a:srgbClr val="3F54BF"/>
      </a:hlink>
      <a:folHlink>
        <a:srgbClr val="7F7F7F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1300</Words>
  <Application>Microsoft Office PowerPoint</Application>
  <PresentationFormat>宽屏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Avenir Next LT Pro Light</vt:lpstr>
      <vt:lpstr>VeniceBeachVTI</vt:lpstr>
      <vt:lpstr>承受永生 的秘诀</vt:lpstr>
      <vt:lpstr>中心思想： 透过青年财主来到耶稣面前的对话，引导信徒和慕道友更深地思想救恩和永生的问题，明白靠律法和行为无法承受永生，唯有靠着信靠基督才是持守永生的秘诀，进而在生活中按照正确的真理原则活出见证。</vt:lpstr>
      <vt:lpstr>信耶稣，得永生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关于基督徒如何面对逼迫、苦难</vt:lpstr>
      <vt:lpstr>讨论题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Guo</dc:creator>
  <cp:lastModifiedBy>Ray Guo</cp:lastModifiedBy>
  <cp:revision>10</cp:revision>
  <dcterms:created xsi:type="dcterms:W3CDTF">2024-11-15T14:23:17Z</dcterms:created>
  <dcterms:modified xsi:type="dcterms:W3CDTF">2024-11-24T04:22:03Z</dcterms:modified>
</cp:coreProperties>
</file>