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F7321D0-B81F-467B-9658-E7DE8B296815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2024/7/13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6834459-7356-44BF-850D-8B30C4FB3B6B}" type="slidenum"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BCB7F37-D953-4EC1-A5CA-F5CB08D2683B}" type="datetime1">
              <a:rPr lang="zh-CN" altLang="en-US" smtClean="0"/>
              <a:pPr/>
              <a:t>2024/7/13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0A3C37BE-C303-496D-B5CD-85F2937540FC}" type="slidenum">
              <a:rPr lang="en-US" altLang="zh-CN" noProof="0" smtClean="0"/>
              <a:pPr/>
              <a:t>‹#›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zh-CN" altLang="en-US" b="1" i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注释：</a:t>
            </a:r>
          </a:p>
          <a:p>
            <a:pPr rtl="0"/>
            <a:r>
              <a:rPr lang="zh-CN" altLang="en-US" i="1"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若要更改此幻灯片上的图像，请选择该图片，并将其删除。然后单击占位符中的“图片”图标，插入自己的图像。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0A3C37BE-C303-496D-B5CD-85F2937540FC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06150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A3C37BE-C303-496D-B5CD-85F2937540FC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3239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长方形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rtlCol="0" anchor="ctr">
            <a:normAutofit/>
          </a:bodyPr>
          <a:lstStyle>
            <a:lvl1pPr algn="l">
              <a:defRPr sz="4400" cap="all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04898" y="4511784"/>
            <a:ext cx="10096501" cy="95556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CN" altLang="en-US" noProof="0"/>
              <a:t>单击以编辑母版副标题样式</a:t>
            </a:r>
          </a:p>
        </p:txBody>
      </p:sp>
      <p:sp>
        <p:nvSpPr>
          <p:cNvPr id="7" name="长方形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FFC6631-6BD7-44EE-B464-086FC74CD162}" type="datetime1">
              <a:rPr lang="zh-CN" altLang="en-US" noProof="0" smtClean="0"/>
              <a:t>2024/7/13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0FF54DE5-C571-48E8-A5BC-B369434E2F44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带标题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3" name="图片占位符 2" descr="为添加图像预留的空占位符。单击占位符，选择要添加的图像。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CN" altLang="en-US" noProof="0"/>
              <a:t>单击图标添加图片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005620-3A5A-4C84-AD6B-2F6EA0573EB9}" type="datetime1">
              <a:rPr lang="zh-CN" altLang="en-US" noProof="0" smtClean="0"/>
              <a:t>2024/7/13</a:t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二级</a:t>
            </a:r>
          </a:p>
          <a:p>
            <a:pPr lvl="2" rtl="0"/>
            <a:r>
              <a:rPr lang="zh-CN" altLang="en-US" noProof="0"/>
              <a:t>三级</a:t>
            </a:r>
          </a:p>
          <a:p>
            <a:pPr lvl="3" rtl="0"/>
            <a:r>
              <a:rPr lang="zh-CN" altLang="en-US" noProof="0"/>
              <a:t>四级</a:t>
            </a:r>
          </a:p>
          <a:p>
            <a:pPr lvl="4" rtl="0"/>
            <a:r>
              <a:rPr lang="zh-CN" altLang="en-US" noProof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3EDDFF-04E4-45DC-BBC9-68C28754EE6A}" type="datetime1">
              <a:rPr lang="zh-CN" altLang="en-US" noProof="0" smtClean="0"/>
              <a:t>2024/7/13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标题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 rtlCol="0"/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 rtlCol="0"/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二级</a:t>
            </a:r>
          </a:p>
          <a:p>
            <a:pPr lvl="2" rtl="0"/>
            <a:r>
              <a:rPr lang="zh-CN" altLang="en-US" noProof="0"/>
              <a:t>三级</a:t>
            </a:r>
          </a:p>
          <a:p>
            <a:pPr lvl="3" rtl="0"/>
            <a:r>
              <a:rPr lang="zh-CN" altLang="en-US" noProof="0"/>
              <a:t>四级</a:t>
            </a:r>
          </a:p>
          <a:p>
            <a:pPr lvl="4" rtl="0"/>
            <a:r>
              <a:rPr lang="zh-CN" altLang="en-US" noProof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B76BC7D-2638-4058-A3A3-B5C94C0ECE0E}" type="datetime1">
              <a:rPr lang="zh-CN" altLang="en-US" noProof="0" smtClean="0"/>
              <a:t>2024/7/13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CN" noProof="0" smtClean="0"/>
              <a:t>‹#›</a:t>
            </a:fld>
            <a:endParaRPr lang="zh-CN" altLang="en-US" noProof="0"/>
          </a:p>
        </p:txBody>
      </p:sp>
      <p:grpSp>
        <p:nvGrpSpPr>
          <p:cNvPr id="7" name="组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直接连接符​​(S)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​​(S)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二级</a:t>
            </a:r>
          </a:p>
          <a:p>
            <a:pPr lvl="2" rtl="0"/>
            <a:r>
              <a:rPr lang="zh-CN" altLang="en-US" noProof="0"/>
              <a:t>三级</a:t>
            </a:r>
          </a:p>
          <a:p>
            <a:pPr lvl="3" rtl="0"/>
            <a:r>
              <a:rPr lang="zh-CN" altLang="en-US" noProof="0"/>
              <a:t>四级</a:t>
            </a:r>
          </a:p>
          <a:p>
            <a:pPr lvl="4" rtl="0"/>
            <a:r>
              <a:rPr lang="zh-CN" altLang="en-US" noProof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E5DD9C-4D5C-48CD-BB2D-4B81F07F1297}" type="datetime1">
              <a:rPr lang="zh-CN" altLang="en-US" noProof="0" smtClean="0"/>
              <a:t>2024/7/13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包含图片的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rtlCol="0" anchor="ctr">
            <a:normAutofit/>
          </a:bodyPr>
          <a:lstStyle>
            <a:lvl1pPr algn="l">
              <a:defRPr sz="4400" cap="all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04900" y="4511784"/>
            <a:ext cx="5734050" cy="95556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CN" altLang="en-US" noProof="0"/>
              <a:t>单击以编辑母版副标题样式</a:t>
            </a:r>
          </a:p>
        </p:txBody>
      </p:sp>
      <p:sp>
        <p:nvSpPr>
          <p:cNvPr id="11" name="图片占位符 10" descr="为添加图像预留的空占位符。单击占位符，选择要添加的图像。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>
              <a:buNone/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单击图标添加图片</a:t>
            </a:r>
          </a:p>
        </p:txBody>
      </p:sp>
      <p:sp>
        <p:nvSpPr>
          <p:cNvPr id="8" name="长方形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14" name="组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直接连接符​​(S)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​​(S)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grpSp>
        <p:nvGrpSpPr>
          <p:cNvPr id="13" name="组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直接连接符​​(S)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​​(S)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长方形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组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直接连接符​​(S)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​​(S)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长方形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11" name="组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直接连接符​​(S)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​​(S)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rtlCol="0"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D7AED861-F9CD-49B3-9E3D-FB014A3430AB}" type="datetime1">
              <a:rPr lang="zh-CN" altLang="en-US" noProof="0" smtClean="0"/>
              <a:t>2024/7/13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0FF54DE5-C571-48E8-A5BC-B369434E2F44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二级</a:t>
            </a:r>
          </a:p>
          <a:p>
            <a:pPr lvl="2" rtl="0"/>
            <a:r>
              <a:rPr lang="zh-CN" altLang="en-US" noProof="0"/>
              <a:t>三级</a:t>
            </a:r>
          </a:p>
          <a:p>
            <a:pPr lvl="3" rtl="0"/>
            <a:r>
              <a:rPr lang="zh-CN" altLang="en-US" noProof="0"/>
              <a:t>四级</a:t>
            </a:r>
          </a:p>
          <a:p>
            <a:pPr lvl="4" rtl="0"/>
            <a:r>
              <a:rPr lang="zh-CN" altLang="en-US" noProof="0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二级</a:t>
            </a:r>
          </a:p>
          <a:p>
            <a:pPr lvl="2" rtl="0"/>
            <a:r>
              <a:rPr lang="zh-CN" altLang="en-US" noProof="0"/>
              <a:t>三级</a:t>
            </a:r>
          </a:p>
          <a:p>
            <a:pPr lvl="3" rtl="0"/>
            <a:r>
              <a:rPr lang="zh-CN" altLang="en-US" noProof="0"/>
              <a:t>四级</a:t>
            </a:r>
          </a:p>
          <a:p>
            <a:pPr lvl="4" rtl="0"/>
            <a:r>
              <a:rPr lang="zh-CN" altLang="en-US" noProof="0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C25DFB-48B0-419C-9D33-560BC4BA1D46}" type="datetime1">
              <a:rPr lang="zh-CN" altLang="en-US" noProof="0" smtClean="0"/>
              <a:t>2024/7/13</a:t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rtlCol="0"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 rtlCol="0"/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二级</a:t>
            </a:r>
          </a:p>
          <a:p>
            <a:pPr lvl="2" rtl="0"/>
            <a:r>
              <a:rPr lang="zh-CN" altLang="en-US" noProof="0"/>
              <a:t>三级</a:t>
            </a:r>
          </a:p>
          <a:p>
            <a:pPr lvl="3" rtl="0"/>
            <a:r>
              <a:rPr lang="zh-CN" altLang="en-US" noProof="0"/>
              <a:t>四级</a:t>
            </a:r>
          </a:p>
          <a:p>
            <a:pPr lvl="4" rtl="0"/>
            <a:r>
              <a:rPr lang="zh-CN" altLang="en-US" noProof="0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rtlCol="0"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 rtlCol="0"/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二级</a:t>
            </a:r>
          </a:p>
          <a:p>
            <a:pPr lvl="2" rtl="0"/>
            <a:r>
              <a:rPr lang="zh-CN" altLang="en-US" noProof="0"/>
              <a:t>三级</a:t>
            </a:r>
          </a:p>
          <a:p>
            <a:pPr lvl="3" rtl="0"/>
            <a:r>
              <a:rPr lang="zh-CN" altLang="en-US" noProof="0"/>
              <a:t>四级</a:t>
            </a:r>
          </a:p>
          <a:p>
            <a:pPr lvl="4" rtl="0"/>
            <a:r>
              <a:rPr lang="zh-CN" altLang="en-US" noProof="0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EEA8FC-253F-4D29-BD3A-2F17DF319747}" type="datetime1">
              <a:rPr lang="zh-CN" altLang="en-US" noProof="0" smtClean="0"/>
              <a:t>2024/7/13</a:t>
            </a:fld>
            <a:endParaRPr lang="zh-CN" altLang="en-US" noProof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979382-69BC-414D-BB3B-ECD6D72926BF}" type="datetime1">
              <a:rPr lang="zh-CN" altLang="en-US" noProof="0" smtClean="0"/>
              <a:t>2024/7/13</a:t>
            </a:fld>
            <a:endParaRPr lang="zh-CN" altLang="en-US" noProof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654A52-F8CB-43BA-8DEE-70189C437872}" type="datetime1">
              <a:rPr lang="zh-CN" altLang="en-US" noProof="0" smtClean="0"/>
              <a:t>2024/7/13</a:t>
            </a:fld>
            <a:endParaRPr lang="zh-CN" altLang="en-US" noProof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带标题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二级</a:t>
            </a:r>
          </a:p>
          <a:p>
            <a:pPr lvl="2" rtl="0"/>
            <a:r>
              <a:rPr lang="zh-CN" altLang="en-US" noProof="0"/>
              <a:t>三级</a:t>
            </a:r>
          </a:p>
          <a:p>
            <a:pPr lvl="3" rtl="0"/>
            <a:r>
              <a:rPr lang="zh-CN" altLang="en-US" noProof="0"/>
              <a:t>四级</a:t>
            </a:r>
          </a:p>
          <a:p>
            <a:pPr lvl="4" rtl="0"/>
            <a:r>
              <a:rPr lang="zh-CN" altLang="en-US" noProof="0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4FF62B-2DB7-49E9-9F91-BC28EF98BD47}" type="datetime1">
              <a:rPr lang="zh-CN" altLang="en-US" noProof="0" smtClean="0"/>
              <a:t>2024/7/13</a:t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  <a:p>
            <a:pPr lvl="5" rtl="0"/>
            <a:r>
              <a:rPr lang="zh-CN" altLang="en-US" noProof="0"/>
              <a:t>第六级</a:t>
            </a:r>
          </a:p>
          <a:p>
            <a:pPr lvl="6" rtl="0"/>
            <a:r>
              <a:rPr lang="zh-CN" altLang="en-US" noProof="0"/>
              <a:t>第七级</a:t>
            </a:r>
          </a:p>
          <a:p>
            <a:pPr lvl="7" rtl="0"/>
            <a:r>
              <a:rPr lang="zh-CN" altLang="en-US" noProof="0"/>
              <a:t>第八级</a:t>
            </a:r>
          </a:p>
          <a:p>
            <a:pPr lvl="8" rtl="0"/>
            <a:r>
              <a:rPr lang="zh-CN" altLang="en-US" noProof="0"/>
              <a:t>第九级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E94749F3-F015-4E08-A9C1-DBD04853F594}" type="datetime1">
              <a:rPr lang="zh-CN" altLang="en-US" noProof="0" smtClean="0"/>
              <a:t>2024/7/13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 baseline="0">
                <a:solidFill>
                  <a:schemeClr val="tx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0FF54DE5-C571-48E8-A5BC-B369434E2F44}" type="slidenum">
              <a:rPr lang="en-US" altLang="zh-CN" noProof="0" smtClean="0"/>
              <a:pPr/>
              <a:t>‹#›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15" name="组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直接连接符​​(S)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​​(S)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pixabay.com/en/bible-kjv-holy-bible-99815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>
          <a:xfrm>
            <a:off x="188069" y="2292094"/>
            <a:ext cx="6650882" cy="2219691"/>
          </a:xfrm>
        </p:spPr>
        <p:txBody>
          <a:bodyPr rtlCol="0" anchor="ctr">
            <a:normAutofit/>
          </a:bodyPr>
          <a:lstStyle/>
          <a:p>
            <a:pPr rtl="0"/>
            <a:r>
              <a:rPr lang="zh-CN" altLang="en-US" dirty="0"/>
              <a:t>信心的榜样</a:t>
            </a:r>
            <a:r>
              <a:rPr lang="en-US" altLang="zh-CN" sz="2800" dirty="0"/>
              <a:t>——</a:t>
            </a:r>
            <a:br>
              <a:rPr lang="en-US" altLang="zh-CN" sz="2800" dirty="0"/>
            </a:br>
            <a:r>
              <a:rPr lang="zh-CN" altLang="en-US" sz="2800" dirty="0"/>
              <a:t>从百夫长的见证中学习基督徒信仰的实践</a:t>
            </a:r>
            <a:endParaRPr lang="zh-CN" altLang="en-US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</p:nvPr>
        </p:nvSpPr>
        <p:spPr>
          <a:xfrm>
            <a:off x="317770" y="4511784"/>
            <a:ext cx="6521180" cy="955565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 sz="3200" dirty="0"/>
              <a:t>路 </a:t>
            </a:r>
            <a:r>
              <a:rPr lang="en-US" altLang="zh-CN" sz="3200" dirty="0"/>
              <a:t>7:1-10</a:t>
            </a:r>
            <a:endParaRPr lang="zh-CN" altLang="en-US" sz="3200" dirty="0"/>
          </a:p>
        </p:txBody>
      </p:sp>
      <p:pic>
        <p:nvPicPr>
          <p:cNvPr id="4" name="图片占位符 3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3569" r="3569"/>
          <a:stretch/>
        </p:blipFill>
        <p:spPr/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大纲（路加福音 </a:t>
            </a:r>
            <a:r>
              <a:rPr lang="en-US" altLang="zh-CN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7:1-10</a:t>
            </a:r>
            <a:r>
              <a:rPr lang="zh-CN" altLang="en-US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）</a:t>
            </a:r>
          </a:p>
        </p:txBody>
      </p:sp>
      <p:sp>
        <p:nvSpPr>
          <p:cNvPr id="14" name="内容占位符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zh-CN" altLang="en-US" sz="2800" dirty="0"/>
              <a:t>一、百夫长事件的背景 </a:t>
            </a:r>
            <a:r>
              <a:rPr lang="en-US" altLang="zh-CN" sz="2800" dirty="0"/>
              <a:t>(7:1)</a:t>
            </a:r>
            <a:endParaRPr lang="en-US" altLang="zh-CN" sz="28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0" indent="0" rtl="0">
              <a:buNone/>
            </a:pPr>
            <a:r>
              <a:rPr lang="zh-CN" altLang="en-US" sz="2800" dirty="0"/>
              <a:t>二、</a:t>
            </a: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百夫长的虔诚和爱心</a:t>
            </a:r>
            <a:r>
              <a:rPr lang="en-US" altLang="zh-CN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(7:2-5)</a:t>
            </a:r>
            <a:endParaRPr lang="zh-CN" altLang="en-US" sz="28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0" indent="0" rtl="0">
              <a:buNone/>
            </a:pPr>
            <a:r>
              <a:rPr lang="zh-CN" altLang="en-US" sz="2800" dirty="0"/>
              <a:t>三、百夫长的信心和信心带出的果效 </a:t>
            </a:r>
            <a:r>
              <a:rPr lang="en-US" altLang="zh-CN" sz="2800" dirty="0"/>
              <a:t>(7:6-10)</a:t>
            </a:r>
            <a:endParaRPr lang="zh-CN" altLang="en-US" sz="28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0" indent="0" rtl="0">
              <a:buNone/>
            </a:pPr>
            <a:r>
              <a:rPr lang="zh-CN" altLang="en-US" sz="2800" dirty="0"/>
              <a:t>四、结语</a:t>
            </a:r>
            <a:endParaRPr lang="zh-CN" altLang="en-US" sz="28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BEF185-0FBD-CC79-EFDF-73CD9F4E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CN" altLang="en-US" b="1" dirty="0"/>
              <a:t>一、百夫长事件以及百夫长的背景 </a:t>
            </a:r>
            <a:r>
              <a:rPr lang="en-US" altLang="zh-CN" b="1" dirty="0"/>
              <a:t>(7:1)</a:t>
            </a:r>
            <a:endParaRPr lang="zh-CN" altLang="en-US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9FC007E-4D46-7F87-6EE3-84828387A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2342606"/>
            <a:ext cx="10355580" cy="4293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“讲完了这一切的话” </a:t>
            </a:r>
            <a:r>
              <a:rPr lang="en-US" altLang="zh-CN" dirty="0"/>
              <a:t>——</a:t>
            </a:r>
            <a:r>
              <a:rPr lang="zh-CN" altLang="en-US" dirty="0"/>
              <a:t>平原宝训（路加福音 </a:t>
            </a:r>
            <a:r>
              <a:rPr lang="en-US" altLang="zh-CN" dirty="0"/>
              <a:t>6-20-49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zh-CN" altLang="en-US" dirty="0"/>
              <a:t>对福音的宣告（论福与祸）</a:t>
            </a:r>
            <a:endParaRPr lang="en-US" altLang="zh-CN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zh-CN" altLang="en-US" dirty="0"/>
              <a:t>谦卑和爱心（论爱仇敌、不要论断人）</a:t>
            </a:r>
            <a:endParaRPr lang="en-US" altLang="zh-CN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zh-CN" altLang="en-US" dirty="0"/>
              <a:t>通过活出来的行为见证来显明出信仰的实质和生命品格（树和果子的比喻，两种根基上的建造）</a:t>
            </a:r>
            <a:endParaRPr lang="en-US" altLang="zh-CN" dirty="0"/>
          </a:p>
          <a:p>
            <a:pPr lvl="1">
              <a:buFont typeface="Wingdings" panose="05000000000000000000" pitchFamily="2" charset="2"/>
              <a:buChar char="p"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有关百夫长求耶稣事件的概况：</a:t>
            </a:r>
            <a:endParaRPr lang="en-US" altLang="zh-CN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zh-CN" altLang="en-US" dirty="0"/>
              <a:t>时间：“耶稣对百姓讲完了这一切的话”</a:t>
            </a:r>
            <a:r>
              <a:rPr lang="en-US" altLang="zh-CN" dirty="0"/>
              <a:t>——</a:t>
            </a:r>
            <a:r>
              <a:rPr lang="zh-CN" altLang="en-US" dirty="0"/>
              <a:t>耶稣向门徒和众人宣讲完“平原宝训”后</a:t>
            </a:r>
            <a:endParaRPr lang="en-US" altLang="zh-CN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zh-CN" altLang="en-US" dirty="0"/>
              <a:t>地点：迦百农</a:t>
            </a:r>
            <a:endParaRPr lang="en-US" altLang="zh-CN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zh-CN" altLang="en-US" dirty="0"/>
              <a:t>人物：耶稣、百夫长、仆人、长老、跟随耶稣的众人</a:t>
            </a:r>
            <a:endParaRPr lang="en-US" altLang="zh-CN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zh-CN" altLang="en-US" dirty="0"/>
              <a:t>起因：百夫长的仆人害病快要死了</a:t>
            </a:r>
            <a:endParaRPr lang="en-US" altLang="zh-CN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zh-CN" altLang="en-US" dirty="0"/>
              <a:t>经过：百夫长托犹太长老来求耶稣医治，后又托几个朋友告诉耶稣无需到他家里去</a:t>
            </a:r>
            <a:endParaRPr lang="en-US" altLang="zh-CN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zh-CN" altLang="en-US" dirty="0"/>
              <a:t>结果：耶稣希奇百夫长的信心，向众人称赞他，并仆人得了医治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E801E27-D839-BE3F-734F-D4E6EA682304}"/>
              </a:ext>
            </a:extLst>
          </p:cNvPr>
          <p:cNvSpPr txBox="1"/>
          <p:nvPr/>
        </p:nvSpPr>
        <p:spPr>
          <a:xfrm>
            <a:off x="1104899" y="1415534"/>
            <a:ext cx="93628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40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路</a:t>
            </a:r>
            <a:r>
              <a:rPr lang="en-US" altLang="zh-CN" sz="240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7:1】</a:t>
            </a:r>
            <a:r>
              <a:rPr lang="zh-CN" altLang="en-US" sz="240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耶稣对百姓讲完了这一切的话，就进了迦百农。</a:t>
            </a:r>
            <a:endParaRPr lang="zh-CN" altLang="en-US" sz="24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00297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BEF185-0FBD-CC79-EFDF-73CD9F4E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CN" altLang="en-US" b="1" dirty="0"/>
              <a:t>二、百夫长的虔诚和爱心</a:t>
            </a:r>
            <a:r>
              <a:rPr lang="en-US" altLang="zh-CN" b="1" dirty="0"/>
              <a:t>(7:2-5)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9FC007E-4D46-7F87-6EE3-84828387A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3640184"/>
            <a:ext cx="10355580" cy="29957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百夫长有向人的爱心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宝贵仆人如家人一般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甘于奉献建造犹太会堂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百夫长有向耶稣的虔诚之心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未曾见面但早已风闻耶稣的事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相信并寻求耶稣医治的大能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犹太长老也风闻耶稣的事，也来求耶稣，那他们是否也和百夫长一样有向耶稣的虔诚之心和向人的爱心呢？他们是否也已回转，为何不能成为基督徒？</a:t>
            </a:r>
            <a:endParaRPr lang="en-US" altLang="zh-CN" sz="2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E801E27-D839-BE3F-734F-D4E6EA682304}"/>
              </a:ext>
            </a:extLst>
          </p:cNvPr>
          <p:cNvSpPr txBox="1"/>
          <p:nvPr/>
        </p:nvSpPr>
        <p:spPr>
          <a:xfrm>
            <a:off x="862150" y="1415534"/>
            <a:ext cx="1099892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CN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路</a:t>
            </a:r>
            <a:r>
              <a:rPr lang="en-US" altLang="zh-CN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7:2】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有一个百夫长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所宝贵的仆人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，害病快要死了。</a:t>
            </a:r>
            <a:endParaRPr lang="zh-CN" altLang="en-US" sz="24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en-US" altLang="zh-CN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路</a:t>
            </a:r>
            <a:r>
              <a:rPr lang="en-US" altLang="zh-CN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7:3】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百夫长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风闻耶稣的事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，就托犹太人的几个长老，去求耶稣来救他的仆人。</a:t>
            </a:r>
            <a:endParaRPr lang="zh-CN" altLang="en-US" sz="24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en-US" altLang="zh-CN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路</a:t>
            </a:r>
            <a:r>
              <a:rPr lang="en-US" altLang="zh-CN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7:4】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他们到了耶稣那里，就切切地求他说：“你给他行这事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是他所配得的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endParaRPr lang="zh-CN" altLang="en-US" sz="24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en-US" altLang="zh-CN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路</a:t>
            </a:r>
            <a:r>
              <a:rPr lang="en-US" altLang="zh-CN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7:5】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因为他爱我们的百姓，给我们建造会堂。”</a:t>
            </a:r>
            <a:endParaRPr lang="zh-CN" altLang="en-US" sz="24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5470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BEF185-0FBD-CC79-EFDF-73CD9F4E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marL="0" indent="0" rtl="0">
              <a:buNone/>
            </a:pPr>
            <a:r>
              <a:rPr lang="zh-CN" altLang="en-US" b="1" dirty="0"/>
              <a:t>三、百夫长的信心和信心带出的果效 </a:t>
            </a:r>
            <a:r>
              <a:rPr lang="en-US" altLang="zh-CN" b="1" dirty="0"/>
              <a:t>(7:6-10)</a:t>
            </a:r>
            <a:endParaRPr lang="zh-CN" altLang="en-US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9FC007E-4D46-7F87-6EE3-84828387A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4788227"/>
            <a:ext cx="10355580" cy="1847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/>
              <a:t>1.</a:t>
            </a:r>
            <a:r>
              <a:rPr lang="zh-CN" altLang="en-US" sz="2400" dirty="0"/>
              <a:t>相信耶稣至高无上的权柄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/>
              <a:t>2.</a:t>
            </a:r>
            <a:r>
              <a:rPr lang="zh-CN" altLang="en-US" sz="2400" dirty="0"/>
              <a:t>承认自己是罪人并且需要悔改</a:t>
            </a:r>
            <a:endParaRPr lang="en-US" altLang="zh-CN" sz="2400" dirty="0"/>
          </a:p>
          <a:p>
            <a:pPr marL="0" indent="0">
              <a:buNone/>
            </a:pPr>
            <a:endParaRPr lang="en-US" altLang="zh-CN" sz="100" dirty="0"/>
          </a:p>
          <a:p>
            <a:pPr marL="0" indent="0">
              <a:buNone/>
            </a:pPr>
            <a:r>
              <a:rPr lang="en-US" altLang="zh-CN" sz="2400" b="1" dirty="0">
                <a:effectLst/>
              </a:rPr>
              <a:t>		</a:t>
            </a:r>
            <a:r>
              <a:rPr lang="zh-CN" altLang="en-US" sz="2400" b="1" dirty="0">
                <a:effectLst/>
              </a:rPr>
              <a:t>悔改是信心的悔改，信心是悔改的信心。</a:t>
            </a:r>
            <a:endParaRPr lang="en-US" altLang="zh-CN" sz="2400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E801E27-D839-BE3F-734F-D4E6EA682304}"/>
              </a:ext>
            </a:extLst>
          </p:cNvPr>
          <p:cNvSpPr txBox="1"/>
          <p:nvPr/>
        </p:nvSpPr>
        <p:spPr>
          <a:xfrm>
            <a:off x="731520" y="1371907"/>
            <a:ext cx="1099892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CN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路</a:t>
            </a:r>
            <a:r>
              <a:rPr lang="en-US" altLang="zh-CN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7:6】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耶稣就和他们同去。离那家不远，百夫长托几个朋友去见耶稣，对他说：“主啊，不要劳动，因你到我舍下，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我不敢当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  <a:endParaRPr lang="en-US" altLang="zh-CN" sz="2400" b="0" i="0" dirty="0">
              <a:solidFill>
                <a:srgbClr val="328712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en-US" altLang="zh-CN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路</a:t>
            </a:r>
            <a:r>
              <a:rPr lang="en-US" altLang="zh-CN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7:7】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我也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自以为不配去见你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，只要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你说一句话，我的仆人就必好了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b="0" i="0" dirty="0">
              <a:solidFill>
                <a:srgbClr val="328712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en-US" altLang="zh-CN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路</a:t>
            </a:r>
            <a:r>
              <a:rPr lang="en-US" altLang="zh-CN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7:8】</a:t>
            </a:r>
            <a:r>
              <a:rPr lang="zh-CN" altLang="en-US" sz="2400" b="0" i="0" dirty="0">
                <a:solidFill>
                  <a:srgbClr val="32871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因为我在人的权下，也有兵在我以下。对这个说：‘去！’他就去；对那个说：‘来！’他就来；对我的仆人说：‘你作这事！’他就去作。”</a:t>
            </a:r>
            <a:endParaRPr lang="en-US" altLang="zh-CN" sz="2400" b="0" i="0" dirty="0">
              <a:solidFill>
                <a:srgbClr val="328712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dirty="0">
                <a:solidFill>
                  <a:srgbClr val="32871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400" dirty="0">
                <a:solidFill>
                  <a:srgbClr val="32871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路</a:t>
            </a:r>
            <a:r>
              <a:rPr lang="en-US" altLang="zh-CN" sz="2400" dirty="0">
                <a:solidFill>
                  <a:srgbClr val="32871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7:9】</a:t>
            </a:r>
            <a:r>
              <a:rPr lang="zh-CN" altLang="en-US" sz="2400" dirty="0">
                <a:solidFill>
                  <a:srgbClr val="32871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耶稣听见这话，就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希奇</a:t>
            </a:r>
            <a:r>
              <a:rPr lang="zh-CN" altLang="en-US" sz="2400" dirty="0">
                <a:solidFill>
                  <a:srgbClr val="32871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他，转身对跟随的众人说：“我告诉你们：这么大的信心，就是在以色列中我也没有遇见过。”</a:t>
            </a:r>
          </a:p>
          <a:p>
            <a:r>
              <a:rPr lang="en-US" altLang="zh-CN" sz="2400" dirty="0">
                <a:solidFill>
                  <a:srgbClr val="32871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400" dirty="0">
                <a:solidFill>
                  <a:srgbClr val="32871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路</a:t>
            </a:r>
            <a:r>
              <a:rPr lang="en-US" altLang="zh-CN" sz="2400" dirty="0">
                <a:solidFill>
                  <a:srgbClr val="32871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7:10】</a:t>
            </a:r>
            <a:r>
              <a:rPr lang="zh-CN" altLang="en-US" sz="2400" dirty="0">
                <a:solidFill>
                  <a:srgbClr val="32871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那托来的人回到百夫长家里，看见仆人已经好了。</a:t>
            </a:r>
          </a:p>
          <a:p>
            <a:pPr algn="l"/>
            <a:endParaRPr lang="zh-CN" altLang="en-US" sz="24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7187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BEF185-0FBD-CC79-EFDF-73CD9F4E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CN" altLang="en-US" b="1" dirty="0"/>
              <a:t>结语</a:t>
            </a:r>
            <a:endParaRPr lang="en-US" altLang="zh-CN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9FC007E-4D46-7F87-6EE3-84828387A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532709"/>
            <a:ext cx="10355580" cy="2360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>
                <a:effectLst/>
              </a:rPr>
              <a:t>无论我们正在经历什么样的环境，</a:t>
            </a:r>
            <a:r>
              <a:rPr lang="zh-CN" altLang="en-US" dirty="0"/>
              <a:t>让我们都谦卑俯伏在神的面前，仰望祂的怜悯和慈爱，仰望祂的丰富和大能。</a:t>
            </a:r>
            <a:br>
              <a:rPr lang="en-US" altLang="zh-CN" dirty="0"/>
            </a:br>
            <a:r>
              <a:rPr lang="zh-CN" altLang="en-US" dirty="0"/>
              <a:t>愿我们都能像百夫长一样，相信耶稣在任何环境当中、即使是死亡面前都拥有至高的权柄！祂所发出的言语，没有一句会落空的！</a:t>
            </a:r>
            <a:br>
              <a:rPr lang="en-US" altLang="zh-CN" dirty="0"/>
            </a:br>
            <a:r>
              <a:rPr lang="zh-CN" altLang="en-US" dirty="0"/>
              <a:t>我们也时常要承认自己是个罪人，无论我们的社会成就如何，无论我们在教会、在服事当中有多少的经验和能力，我们都需要承认自己仍然是那个不配的罪人。正是在这样一次次地归正当中，我们才能真正在生活中活出信心的样式，靠着神去走人生中这条信心的旅程。</a:t>
            </a:r>
            <a:endParaRPr lang="en-US" altLang="zh-CN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1F123DD-4638-D5BA-9FC6-828488629EA2}"/>
              </a:ext>
            </a:extLst>
          </p:cNvPr>
          <p:cNvSpPr txBox="1"/>
          <p:nvPr/>
        </p:nvSpPr>
        <p:spPr>
          <a:xfrm>
            <a:off x="2074058" y="3892730"/>
            <a:ext cx="804236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“真正认识神，像朋友一样与神同行，可以向祂倾诉一切，将一切的忧虑和重担交托给祂，这是何等蒙福！在这条蒙福的路上，如今我已行了</a:t>
            </a:r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44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年。我难以描述这种圣洁、蒙福的生活所带来的喜乐，无论环境如何艰难，政治如何变化，经济如何困难</a:t>
            </a:r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……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只要我们能够依靠神，我们都可以拥有我们可能需要的一切。”</a:t>
            </a:r>
            <a:endParaRPr lang="en-US" altLang="zh-CN" sz="2400" b="1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				——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穆勒，</a:t>
            </a:r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约翰</a:t>
            </a:r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穆勒自传</a:t>
            </a:r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02424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学术文献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50520978_TF03431380_Win32" id="{84881FAB-10F8-4D28-A481-A7A5D79CBD8D}" vid="{B8B60B71-CCFD-4AD7-BE94-C63DD98BFF63}"/>
    </a:ext>
  </a:extLst>
</a:theme>
</file>

<file path=ppt/theme/theme2.xml><?xml version="1.0" encoding="utf-8"?>
<a:theme xmlns:a="http://schemas.openxmlformats.org/drawingml/2006/main" name="Office 主题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DDBB83-77C1-4099-A0AA-289882E745E2}">
  <ds:schemaRefs>
    <ds:schemaRef ds:uri="http://purl.org/dc/elements/1.1/"/>
    <ds:schemaRef ds:uri="http://schemas.microsoft.com/office/2006/metadata/properties"/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学术演示文稿、细条纹和丝带设计（宽屏）</Template>
  <TotalTime>9087</TotalTime>
  <Words>996</Words>
  <Application>Microsoft Office PowerPoint</Application>
  <PresentationFormat>宽屏</PresentationFormat>
  <Paragraphs>51</Paragraphs>
  <Slides>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Microsoft YaHei UI</vt:lpstr>
      <vt:lpstr>微软雅黑</vt:lpstr>
      <vt:lpstr>Wingdings</vt:lpstr>
      <vt:lpstr>学术文献 16x9</vt:lpstr>
      <vt:lpstr>信心的榜样—— 从百夫长的见证中学习基督徒信仰的实践</vt:lpstr>
      <vt:lpstr>大纲（路加福音 7:1-10）</vt:lpstr>
      <vt:lpstr>一、百夫长事件以及百夫长的背景 (7:1)</vt:lpstr>
      <vt:lpstr>二、百夫长的虔诚和爱心(7:2-5)</vt:lpstr>
      <vt:lpstr>三、百夫长的信心和信心带出的果效 (7:6-10)</vt:lpstr>
      <vt:lpstr>结语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Ray Guo</dc:creator>
  <cp:lastModifiedBy>Ray Guo</cp:lastModifiedBy>
  <cp:revision>9</cp:revision>
  <dcterms:created xsi:type="dcterms:W3CDTF">2024-07-06T06:33:59Z</dcterms:created>
  <dcterms:modified xsi:type="dcterms:W3CDTF">2024-07-14T03:43:21Z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