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9" r:id="rId2"/>
    <p:sldId id="861" r:id="rId3"/>
    <p:sldId id="864" r:id="rId4"/>
    <p:sldId id="942" r:id="rId5"/>
    <p:sldId id="868" r:id="rId6"/>
    <p:sldId id="923" r:id="rId7"/>
    <p:sldId id="882" r:id="rId8"/>
    <p:sldId id="943" r:id="rId9"/>
    <p:sldId id="884" r:id="rId10"/>
    <p:sldId id="913" r:id="rId11"/>
    <p:sldId id="954" r:id="rId12"/>
    <p:sldId id="946" r:id="rId13"/>
    <p:sldId id="955" r:id="rId14"/>
    <p:sldId id="885" r:id="rId15"/>
    <p:sldId id="953" r:id="rId16"/>
    <p:sldId id="944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2C4F5"/>
    <a:srgbClr val="453E94"/>
    <a:srgbClr val="A3A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3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51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9D211-6345-444D-B2B6-9078305A2352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EA550-5FCB-44F6-AB14-65F47961A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58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A2-741B-460C-AC79-B81BC0642EB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690B-B9BA-4660-8B51-D284B29194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A2-741B-460C-AC79-B81BC0642EB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690B-B9BA-4660-8B51-D284B29194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A2-741B-460C-AC79-B81BC0642EB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690B-B9BA-4660-8B51-D284B29194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200" b="1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44790" y="825950"/>
            <a:ext cx="9502421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0" i="0" baseline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21"/>
          <p:cNvSpPr/>
          <p:nvPr/>
        </p:nvSpPr>
        <p:spPr>
          <a:xfrm>
            <a:off x="12476" y="4863866"/>
            <a:ext cx="12192000" cy="2016294"/>
          </a:xfrm>
          <a:custGeom>
            <a:avLst/>
            <a:gdLst>
              <a:gd name="connsiteX0" fmla="*/ 12192000 w 12192000"/>
              <a:gd name="connsiteY0" fmla="*/ 0 h 2016294"/>
              <a:gd name="connsiteX1" fmla="*/ 12192000 w 12192000"/>
              <a:gd name="connsiteY1" fmla="*/ 2016294 h 2016294"/>
              <a:gd name="connsiteX2" fmla="*/ 0 w 12192000"/>
              <a:gd name="connsiteY2" fmla="*/ 2016294 h 2016294"/>
              <a:gd name="connsiteX3" fmla="*/ 0 w 12192000"/>
              <a:gd name="connsiteY3" fmla="*/ 2006281 h 2016294"/>
              <a:gd name="connsiteX4" fmla="*/ 263708 w 12192000"/>
              <a:gd name="connsiteY4" fmla="*/ 2003914 h 2016294"/>
              <a:gd name="connsiteX5" fmla="*/ 12104647 w 12192000"/>
              <a:gd name="connsiteY5" fmla="*/ 101701 h 201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016294">
                <a:moveTo>
                  <a:pt x="12192000" y="0"/>
                </a:moveTo>
                <a:lnTo>
                  <a:pt x="12192000" y="2016294"/>
                </a:lnTo>
                <a:lnTo>
                  <a:pt x="0" y="2016294"/>
                </a:lnTo>
                <a:lnTo>
                  <a:pt x="0" y="2006281"/>
                </a:lnTo>
                <a:lnTo>
                  <a:pt x="263708" y="2003914"/>
                </a:lnTo>
                <a:cubicBezTo>
                  <a:pt x="6161267" y="1897494"/>
                  <a:pt x="10936182" y="1116311"/>
                  <a:pt x="12104647" y="1017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任意多边形 21"/>
          <p:cNvSpPr/>
          <p:nvPr userDrawn="1"/>
        </p:nvSpPr>
        <p:spPr>
          <a:xfrm rot="10800000">
            <a:off x="12476" y="1"/>
            <a:ext cx="12192000" cy="2016294"/>
          </a:xfrm>
          <a:custGeom>
            <a:avLst/>
            <a:gdLst>
              <a:gd name="connsiteX0" fmla="*/ 12192000 w 12192000"/>
              <a:gd name="connsiteY0" fmla="*/ 0 h 2016294"/>
              <a:gd name="connsiteX1" fmla="*/ 12192000 w 12192000"/>
              <a:gd name="connsiteY1" fmla="*/ 2016294 h 2016294"/>
              <a:gd name="connsiteX2" fmla="*/ 0 w 12192000"/>
              <a:gd name="connsiteY2" fmla="*/ 2016294 h 2016294"/>
              <a:gd name="connsiteX3" fmla="*/ 0 w 12192000"/>
              <a:gd name="connsiteY3" fmla="*/ 2006281 h 2016294"/>
              <a:gd name="connsiteX4" fmla="*/ 263708 w 12192000"/>
              <a:gd name="connsiteY4" fmla="*/ 2003914 h 2016294"/>
              <a:gd name="connsiteX5" fmla="*/ 12104647 w 12192000"/>
              <a:gd name="connsiteY5" fmla="*/ 101701 h 201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016294">
                <a:moveTo>
                  <a:pt x="12192000" y="0"/>
                </a:moveTo>
                <a:lnTo>
                  <a:pt x="12192000" y="2016294"/>
                </a:lnTo>
                <a:lnTo>
                  <a:pt x="0" y="2016294"/>
                </a:lnTo>
                <a:lnTo>
                  <a:pt x="0" y="2006281"/>
                </a:lnTo>
                <a:lnTo>
                  <a:pt x="263708" y="2003914"/>
                </a:lnTo>
                <a:cubicBezTo>
                  <a:pt x="6161267" y="1897494"/>
                  <a:pt x="10936182" y="1116311"/>
                  <a:pt x="12104647" y="1017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 userDrawn="1"/>
        </p:nvSpPr>
        <p:spPr bwMode="auto">
          <a:xfrm>
            <a:off x="7222067" y="3011418"/>
            <a:ext cx="4973108" cy="3846582"/>
          </a:xfrm>
          <a:custGeom>
            <a:avLst/>
            <a:gdLst>
              <a:gd name="T0" fmla="*/ 1610 w 1610"/>
              <a:gd name="T1" fmla="*/ 1244 h 1244"/>
              <a:gd name="T2" fmla="*/ 0 w 1610"/>
              <a:gd name="T3" fmla="*/ 1244 h 1244"/>
              <a:gd name="T4" fmla="*/ 443 w 1610"/>
              <a:gd name="T5" fmla="*/ 1080 h 1244"/>
              <a:gd name="T6" fmla="*/ 899 w 1610"/>
              <a:gd name="T7" fmla="*/ 767 h 1244"/>
              <a:gd name="T8" fmla="*/ 1340 w 1610"/>
              <a:gd name="T9" fmla="*/ 368 h 1244"/>
              <a:gd name="T10" fmla="*/ 1610 w 1610"/>
              <a:gd name="T11" fmla="*/ 0 h 1244"/>
              <a:gd name="T12" fmla="*/ 1610 w 1610"/>
              <a:gd name="T13" fmla="*/ 1244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10" h="1244">
                <a:moveTo>
                  <a:pt x="1610" y="1244"/>
                </a:moveTo>
                <a:cubicBezTo>
                  <a:pt x="0" y="1244"/>
                  <a:pt x="0" y="1244"/>
                  <a:pt x="0" y="1244"/>
                </a:cubicBezTo>
                <a:cubicBezTo>
                  <a:pt x="0" y="1075"/>
                  <a:pt x="206" y="1055"/>
                  <a:pt x="443" y="1080"/>
                </a:cubicBezTo>
                <a:cubicBezTo>
                  <a:pt x="680" y="1104"/>
                  <a:pt x="666" y="823"/>
                  <a:pt x="899" y="767"/>
                </a:cubicBezTo>
                <a:cubicBezTo>
                  <a:pt x="1132" y="712"/>
                  <a:pt x="1399" y="602"/>
                  <a:pt x="1340" y="368"/>
                </a:cubicBezTo>
                <a:cubicBezTo>
                  <a:pt x="1280" y="134"/>
                  <a:pt x="1503" y="0"/>
                  <a:pt x="1610" y="0"/>
                </a:cubicBezTo>
                <a:lnTo>
                  <a:pt x="1610" y="124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9"/>
          <p:cNvSpPr/>
          <p:nvPr userDrawn="1"/>
        </p:nvSpPr>
        <p:spPr bwMode="auto">
          <a:xfrm>
            <a:off x="3176" y="3174"/>
            <a:ext cx="4688896" cy="3950639"/>
          </a:xfrm>
          <a:custGeom>
            <a:avLst/>
            <a:gdLst>
              <a:gd name="T0" fmla="*/ 0 w 1339"/>
              <a:gd name="T1" fmla="*/ 0 h 1128"/>
              <a:gd name="T2" fmla="*/ 0 w 1339"/>
              <a:gd name="T3" fmla="*/ 1128 h 1128"/>
              <a:gd name="T4" fmla="*/ 316 w 1339"/>
              <a:gd name="T5" fmla="*/ 681 h 1128"/>
              <a:gd name="T6" fmla="*/ 768 w 1339"/>
              <a:gd name="T7" fmla="*/ 333 h 1128"/>
              <a:gd name="T8" fmla="*/ 1339 w 1339"/>
              <a:gd name="T9" fmla="*/ 0 h 1128"/>
              <a:gd name="T10" fmla="*/ 0 w 1339"/>
              <a:gd name="T11" fmla="*/ 0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39" h="1128">
                <a:moveTo>
                  <a:pt x="0" y="0"/>
                </a:moveTo>
                <a:cubicBezTo>
                  <a:pt x="0" y="1128"/>
                  <a:pt x="0" y="1128"/>
                  <a:pt x="0" y="1128"/>
                </a:cubicBezTo>
                <a:cubicBezTo>
                  <a:pt x="228" y="1128"/>
                  <a:pt x="308" y="861"/>
                  <a:pt x="316" y="681"/>
                </a:cubicBezTo>
                <a:cubicBezTo>
                  <a:pt x="324" y="501"/>
                  <a:pt x="544" y="325"/>
                  <a:pt x="768" y="333"/>
                </a:cubicBezTo>
                <a:cubicBezTo>
                  <a:pt x="992" y="341"/>
                  <a:pt x="1330" y="247"/>
                  <a:pt x="133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13"/>
          <p:cNvSpPr/>
          <p:nvPr userDrawn="1"/>
        </p:nvSpPr>
        <p:spPr bwMode="auto">
          <a:xfrm rot="16200000">
            <a:off x="10863262" y="5529263"/>
            <a:ext cx="1328738" cy="1328737"/>
          </a:xfrm>
          <a:custGeom>
            <a:avLst/>
            <a:gdLst>
              <a:gd name="T0" fmla="*/ 0 w 350"/>
              <a:gd name="T1" fmla="*/ 0 h 350"/>
              <a:gd name="T2" fmla="*/ 0 w 350"/>
              <a:gd name="T3" fmla="*/ 350 h 350"/>
              <a:gd name="T4" fmla="*/ 350 w 350"/>
              <a:gd name="T5" fmla="*/ 350 h 350"/>
              <a:gd name="T6" fmla="*/ 0 w 350"/>
              <a:gd name="T7" fmla="*/ 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0" h="350">
                <a:moveTo>
                  <a:pt x="0" y="0"/>
                </a:moveTo>
                <a:cubicBezTo>
                  <a:pt x="0" y="350"/>
                  <a:pt x="0" y="350"/>
                  <a:pt x="0" y="350"/>
                </a:cubicBezTo>
                <a:cubicBezTo>
                  <a:pt x="350" y="350"/>
                  <a:pt x="350" y="350"/>
                  <a:pt x="350" y="350"/>
                </a:cubicBezTo>
                <a:cubicBezTo>
                  <a:pt x="350" y="157"/>
                  <a:pt x="193" y="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21"/>
          <p:cNvSpPr/>
          <p:nvPr/>
        </p:nvSpPr>
        <p:spPr>
          <a:xfrm>
            <a:off x="12476" y="4863866"/>
            <a:ext cx="12192000" cy="2016294"/>
          </a:xfrm>
          <a:custGeom>
            <a:avLst/>
            <a:gdLst>
              <a:gd name="connsiteX0" fmla="*/ 12192000 w 12192000"/>
              <a:gd name="connsiteY0" fmla="*/ 0 h 2016294"/>
              <a:gd name="connsiteX1" fmla="*/ 12192000 w 12192000"/>
              <a:gd name="connsiteY1" fmla="*/ 2016294 h 2016294"/>
              <a:gd name="connsiteX2" fmla="*/ 0 w 12192000"/>
              <a:gd name="connsiteY2" fmla="*/ 2016294 h 2016294"/>
              <a:gd name="connsiteX3" fmla="*/ 0 w 12192000"/>
              <a:gd name="connsiteY3" fmla="*/ 2006281 h 2016294"/>
              <a:gd name="connsiteX4" fmla="*/ 263708 w 12192000"/>
              <a:gd name="connsiteY4" fmla="*/ 2003914 h 2016294"/>
              <a:gd name="connsiteX5" fmla="*/ 12104647 w 12192000"/>
              <a:gd name="connsiteY5" fmla="*/ 101701 h 201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016294">
                <a:moveTo>
                  <a:pt x="12192000" y="0"/>
                </a:moveTo>
                <a:lnTo>
                  <a:pt x="12192000" y="2016294"/>
                </a:lnTo>
                <a:lnTo>
                  <a:pt x="0" y="2016294"/>
                </a:lnTo>
                <a:lnTo>
                  <a:pt x="0" y="2006281"/>
                </a:lnTo>
                <a:lnTo>
                  <a:pt x="263708" y="2003914"/>
                </a:lnTo>
                <a:cubicBezTo>
                  <a:pt x="6161267" y="1897494"/>
                  <a:pt x="10936182" y="1116311"/>
                  <a:pt x="12104647" y="1017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A2-741B-460C-AC79-B81BC0642EB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690B-B9BA-4660-8B51-D284B291940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424939" y="2971799"/>
            <a:ext cx="6172700" cy="3040380"/>
          </a:xfrm>
          <a:custGeom>
            <a:avLst/>
            <a:gdLst>
              <a:gd name="connsiteX0" fmla="*/ 0 w 6172700"/>
              <a:gd name="connsiteY0" fmla="*/ 0 h 3040380"/>
              <a:gd name="connsiteX1" fmla="*/ 6172700 w 6172700"/>
              <a:gd name="connsiteY1" fmla="*/ 0 h 3040380"/>
              <a:gd name="connsiteX2" fmla="*/ 6172700 w 6172700"/>
              <a:gd name="connsiteY2" fmla="*/ 3040380 h 3040380"/>
              <a:gd name="connsiteX3" fmla="*/ 0 w 6172700"/>
              <a:gd name="connsiteY3" fmla="*/ 3040380 h 3040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2700" h="3040380">
                <a:moveTo>
                  <a:pt x="0" y="0"/>
                </a:moveTo>
                <a:lnTo>
                  <a:pt x="6172700" y="0"/>
                </a:lnTo>
                <a:lnTo>
                  <a:pt x="6172700" y="3040380"/>
                </a:lnTo>
                <a:lnTo>
                  <a:pt x="0" y="3040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BA2-741B-460C-AC79-B81BC0642EB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690B-B9BA-4660-8B51-D284B29194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8507479" y="1000443"/>
            <a:ext cx="2880000" cy="2880000"/>
          </a:xfrm>
          <a:custGeom>
            <a:avLst/>
            <a:gdLst>
              <a:gd name="connsiteX0" fmla="*/ 0 w 2880000"/>
              <a:gd name="connsiteY0" fmla="*/ 0 h 2880000"/>
              <a:gd name="connsiteX1" fmla="*/ 2880000 w 2880000"/>
              <a:gd name="connsiteY1" fmla="*/ 0 h 2880000"/>
              <a:gd name="connsiteX2" fmla="*/ 2880000 w 2880000"/>
              <a:gd name="connsiteY2" fmla="*/ 2880000 h 2880000"/>
              <a:gd name="connsiteX3" fmla="*/ 0 w 2880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880000">
                <a:moveTo>
                  <a:pt x="0" y="0"/>
                </a:moveTo>
                <a:lnTo>
                  <a:pt x="2880000" y="0"/>
                </a:lnTo>
                <a:lnTo>
                  <a:pt x="2880000" y="2880000"/>
                </a:lnTo>
                <a:lnTo>
                  <a:pt x="0" y="288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5512819" y="1000443"/>
            <a:ext cx="2880000" cy="2880000"/>
          </a:xfrm>
          <a:custGeom>
            <a:avLst/>
            <a:gdLst>
              <a:gd name="connsiteX0" fmla="*/ 0 w 2880000"/>
              <a:gd name="connsiteY0" fmla="*/ 0 h 2880000"/>
              <a:gd name="connsiteX1" fmla="*/ 2880000 w 2880000"/>
              <a:gd name="connsiteY1" fmla="*/ 0 h 2880000"/>
              <a:gd name="connsiteX2" fmla="*/ 2880000 w 2880000"/>
              <a:gd name="connsiteY2" fmla="*/ 2880000 h 2880000"/>
              <a:gd name="connsiteX3" fmla="*/ 0 w 2880000"/>
              <a:gd name="connsiteY3" fmla="*/ 288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0000" h="2880000">
                <a:moveTo>
                  <a:pt x="0" y="0"/>
                </a:moveTo>
                <a:lnTo>
                  <a:pt x="2880000" y="0"/>
                </a:lnTo>
                <a:lnTo>
                  <a:pt x="2880000" y="2880000"/>
                </a:lnTo>
                <a:lnTo>
                  <a:pt x="0" y="2880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图片占位符 19"/>
          <p:cNvSpPr>
            <a:spLocks noGrp="1"/>
          </p:cNvSpPr>
          <p:nvPr>
            <p:ph type="pic" sz="quarter" idx="10"/>
          </p:nvPr>
        </p:nvSpPr>
        <p:spPr>
          <a:xfrm>
            <a:off x="1287959" y="1147647"/>
            <a:ext cx="3550560" cy="3550560"/>
          </a:xfrm>
          <a:custGeom>
            <a:avLst/>
            <a:gdLst>
              <a:gd name="connsiteX0" fmla="*/ 1775280 w 3550560"/>
              <a:gd name="connsiteY0" fmla="*/ 0 h 3550560"/>
              <a:gd name="connsiteX1" fmla="*/ 3550560 w 3550560"/>
              <a:gd name="connsiteY1" fmla="*/ 1775280 h 3550560"/>
              <a:gd name="connsiteX2" fmla="*/ 1775280 w 3550560"/>
              <a:gd name="connsiteY2" fmla="*/ 3550560 h 3550560"/>
              <a:gd name="connsiteX3" fmla="*/ 0 w 3550560"/>
              <a:gd name="connsiteY3" fmla="*/ 1775280 h 3550560"/>
              <a:gd name="connsiteX4" fmla="*/ 1775280 w 3550560"/>
              <a:gd name="connsiteY4" fmla="*/ 0 h 355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0560" h="3550560">
                <a:moveTo>
                  <a:pt x="1775280" y="0"/>
                </a:moveTo>
                <a:cubicBezTo>
                  <a:pt x="2755740" y="0"/>
                  <a:pt x="3550560" y="794820"/>
                  <a:pt x="3550560" y="1775280"/>
                </a:cubicBezTo>
                <a:cubicBezTo>
                  <a:pt x="3550560" y="2755740"/>
                  <a:pt x="2755740" y="3550560"/>
                  <a:pt x="1775280" y="3550560"/>
                </a:cubicBezTo>
                <a:cubicBezTo>
                  <a:pt x="794820" y="3550560"/>
                  <a:pt x="0" y="2755740"/>
                  <a:pt x="0" y="1775280"/>
                </a:cubicBezTo>
                <a:cubicBezTo>
                  <a:pt x="0" y="794820"/>
                  <a:pt x="794820" y="0"/>
                  <a:pt x="17752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/>
          <p:cNvSpPr>
            <a:spLocks noGrp="1"/>
          </p:cNvSpPr>
          <p:nvPr>
            <p:ph type="pic" sz="quarter" idx="11"/>
          </p:nvPr>
        </p:nvSpPr>
        <p:spPr>
          <a:xfrm>
            <a:off x="4320719" y="1147647"/>
            <a:ext cx="3550560" cy="3550560"/>
          </a:xfrm>
          <a:custGeom>
            <a:avLst/>
            <a:gdLst>
              <a:gd name="connsiteX0" fmla="*/ 1775280 w 3550560"/>
              <a:gd name="connsiteY0" fmla="*/ 0 h 3550560"/>
              <a:gd name="connsiteX1" fmla="*/ 3550560 w 3550560"/>
              <a:gd name="connsiteY1" fmla="*/ 1775280 h 3550560"/>
              <a:gd name="connsiteX2" fmla="*/ 1775280 w 3550560"/>
              <a:gd name="connsiteY2" fmla="*/ 3550560 h 3550560"/>
              <a:gd name="connsiteX3" fmla="*/ 0 w 3550560"/>
              <a:gd name="connsiteY3" fmla="*/ 1775280 h 3550560"/>
              <a:gd name="connsiteX4" fmla="*/ 1775280 w 3550560"/>
              <a:gd name="connsiteY4" fmla="*/ 0 h 355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0560" h="3550560">
                <a:moveTo>
                  <a:pt x="1775280" y="0"/>
                </a:moveTo>
                <a:cubicBezTo>
                  <a:pt x="2755740" y="0"/>
                  <a:pt x="3550560" y="794820"/>
                  <a:pt x="3550560" y="1775280"/>
                </a:cubicBezTo>
                <a:cubicBezTo>
                  <a:pt x="3550560" y="2755740"/>
                  <a:pt x="2755740" y="3550560"/>
                  <a:pt x="1775280" y="3550560"/>
                </a:cubicBezTo>
                <a:cubicBezTo>
                  <a:pt x="794820" y="3550560"/>
                  <a:pt x="0" y="2755740"/>
                  <a:pt x="0" y="1775280"/>
                </a:cubicBezTo>
                <a:cubicBezTo>
                  <a:pt x="0" y="794820"/>
                  <a:pt x="794820" y="0"/>
                  <a:pt x="17752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7353479" y="1147647"/>
            <a:ext cx="3550560" cy="3550560"/>
          </a:xfrm>
          <a:custGeom>
            <a:avLst/>
            <a:gdLst>
              <a:gd name="connsiteX0" fmla="*/ 1775280 w 3550560"/>
              <a:gd name="connsiteY0" fmla="*/ 0 h 3550560"/>
              <a:gd name="connsiteX1" fmla="*/ 3550560 w 3550560"/>
              <a:gd name="connsiteY1" fmla="*/ 1775280 h 3550560"/>
              <a:gd name="connsiteX2" fmla="*/ 1775280 w 3550560"/>
              <a:gd name="connsiteY2" fmla="*/ 3550560 h 3550560"/>
              <a:gd name="connsiteX3" fmla="*/ 0 w 3550560"/>
              <a:gd name="connsiteY3" fmla="*/ 1775280 h 3550560"/>
              <a:gd name="connsiteX4" fmla="*/ 1775280 w 3550560"/>
              <a:gd name="connsiteY4" fmla="*/ 0 h 355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0560" h="3550560">
                <a:moveTo>
                  <a:pt x="1775280" y="0"/>
                </a:moveTo>
                <a:cubicBezTo>
                  <a:pt x="2755740" y="0"/>
                  <a:pt x="3550560" y="794820"/>
                  <a:pt x="3550560" y="1775280"/>
                </a:cubicBezTo>
                <a:cubicBezTo>
                  <a:pt x="3550560" y="2755740"/>
                  <a:pt x="2755740" y="3550560"/>
                  <a:pt x="1775280" y="3550560"/>
                </a:cubicBezTo>
                <a:cubicBezTo>
                  <a:pt x="794820" y="3550560"/>
                  <a:pt x="0" y="2755740"/>
                  <a:pt x="0" y="1775280"/>
                </a:cubicBezTo>
                <a:cubicBezTo>
                  <a:pt x="0" y="794820"/>
                  <a:pt x="794820" y="0"/>
                  <a:pt x="17752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57BA2-741B-460C-AC79-B81BC0642EBE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2690B-B9BA-4660-8B51-D284B29194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2" Type="http://schemas.microsoft.com/office/2007/relationships/media" Target="../media/media4.mp3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656" y="961390"/>
            <a:ext cx="3749582" cy="4935220"/>
          </a:xfrm>
          <a:prstGeom prst="rect">
            <a:avLst/>
          </a:prstGeom>
        </p:spPr>
      </p:pic>
      <p:sp>
        <p:nvSpPr>
          <p:cNvPr id="10" name="TextBox 2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SpPr txBox="1"/>
          <p:nvPr/>
        </p:nvSpPr>
        <p:spPr>
          <a:xfrm>
            <a:off x="896620" y="1480131"/>
            <a:ext cx="6553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祷告会</a:t>
            </a:r>
          </a:p>
        </p:txBody>
      </p:sp>
      <p:cxnSp>
        <p:nvCxnSpPr>
          <p:cNvPr id="13" name="直接连接符 12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CxnSpPr/>
          <p:nvPr/>
        </p:nvCxnSpPr>
        <p:spPr>
          <a:xfrm>
            <a:off x="1036321" y="4673601"/>
            <a:ext cx="6127751" cy="6351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8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SpPr txBox="1"/>
          <p:nvPr/>
        </p:nvSpPr>
        <p:spPr>
          <a:xfrm>
            <a:off x="1036507" y="4879764"/>
            <a:ext cx="394123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chemeClr val="accent1"/>
                </a:solidFill>
                <a:cs typeface="Arial" panose="020B0604020202020204" pitchFamily="34" charset="0"/>
              </a:rPr>
              <a:t>2024.03.10 </a:t>
            </a:r>
            <a:r>
              <a:rPr lang="en-US" altLang="zh-CN" sz="2400" b="1" i="1" dirty="0">
                <a:solidFill>
                  <a:schemeClr val="accent1"/>
                </a:solidFill>
                <a:cs typeface="Arial" panose="020B0604020202020204" pitchFamily="34" charset="0"/>
              </a:rPr>
              <a:t>为智慧八组守望</a:t>
            </a:r>
          </a:p>
        </p:txBody>
      </p:sp>
      <p:sp>
        <p:nvSpPr>
          <p:cNvPr id="17" name="TextBox 2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SpPr txBox="1"/>
          <p:nvPr/>
        </p:nvSpPr>
        <p:spPr>
          <a:xfrm>
            <a:off x="896619" y="2884161"/>
            <a:ext cx="6649977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</a:p>
          <a:p>
            <a:r>
              <a:rPr lang="en-US" altLang="zh-CN" sz="5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</a:t>
            </a:r>
            <a:endParaRPr lang="zh-CN" altLang="en-US" sz="5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美哉主耶稣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1260" y="598551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/>
          <p:cNvSpPr txBox="1"/>
          <p:nvPr/>
        </p:nvSpPr>
        <p:spPr>
          <a:xfrm>
            <a:off x="405765" y="305435"/>
            <a:ext cx="7517106" cy="707390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Gen Jyuu Gothic Monospace Bold" panose="020B0609020203020207" pitchFamily="49" charset="-128"/>
              </a:defRPr>
            </a:lvl1pPr>
          </a:lstStyle>
          <a:p>
            <a:r>
              <a:rPr lang="zh-CN" altLang="en-US" sz="3600" b="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为智慧八组的个人和家庭守望祷告：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64603" y="925762"/>
            <a:ext cx="1166149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ea typeface="方正兰亭中黑_GBK" panose="02000000000000000000" charset="-122"/>
              </a:rPr>
              <a:t>1.为郭小磊和东倩家庭代祷</a:t>
            </a:r>
            <a:endParaRPr lang="en-US" altLang="zh-CN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为双方父母（郭文普、汪牡丹，东中顺、鹿素梅）信主祷告；小磊的父亲年前刚轻微脑梗目前仍在恢复中，东倩的父亲长时间咳嗽也求主医治；双方的外婆都需要家人照顾，求主保守家人以及两位外婆的身体。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为即将到来的宝宝在孕期到生产的每个阶段的平安祷告，也求神加智慧帮助他们做合神心意的父母，带领孩子从小愿意来到神面前。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为小磊最近工作的压力（学习新的领域、多个领导的不同要求、时间短任务多）祷告，求神力上加力。也保守弟弟郭闰在老家找工作面试的顺利。</a:t>
            </a:r>
            <a:endParaRPr lang="en-US" altLang="zh-CN" sz="2400" dirty="0">
              <a:ea typeface="方正兰亭中黑_GBK" panose="02000000000000000000" charset="-122"/>
            </a:endParaRPr>
          </a:p>
          <a:p>
            <a:endParaRPr lang="zh-CN" altLang="en-US" sz="2400" dirty="0">
              <a:ea typeface="方正兰亭中黑_GBK" panose="02000000000000000000" charset="-122"/>
            </a:endParaRPr>
          </a:p>
          <a:p>
            <a:r>
              <a:rPr lang="zh-CN" altLang="en-US" sz="2400" dirty="0">
                <a:ea typeface="方正兰亭中黑_GBK" panose="02000000000000000000" charset="-122"/>
              </a:rPr>
              <a:t>2.为胡玉芬姐妹的家庭成员代祷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感谢主的大能把快要破碎的家庭拉回到和谐的家庭关系中！感谢主先拣选玉芬姐妹成为第一个福音的种子，求神动工带领她赐能力和智慧，把家人一个个带到主的面前，认识主！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感谢主给女儿程悦预备了一个男朋友，不知是不是神的心意，求神在他们的相处中继续掌权！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为87岁老妈张其英有个平安、喜乐、健康的晚年代求。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/>
          <p:cNvSpPr txBox="1"/>
          <p:nvPr/>
        </p:nvSpPr>
        <p:spPr>
          <a:xfrm>
            <a:off x="405765" y="305435"/>
            <a:ext cx="7517106" cy="707390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Gen Jyuu Gothic Monospace Bold" panose="020B0609020203020207" pitchFamily="49" charset="-128"/>
              </a:defRPr>
            </a:lvl1pPr>
          </a:lstStyle>
          <a:p>
            <a:r>
              <a:rPr lang="zh-CN" altLang="en-US" sz="3600" b="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为智慧八组的个人和家庭守望祷告：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6338" y="1160186"/>
            <a:ext cx="108194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3.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为孙晓惠姐妹代祷</a:t>
            </a:r>
          </a:p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求神大大纪念晓惠姐持续摆上自己热心为主作工，求神继续加能加力。帮助她改变说话总是比脑袋快，服侍的时候不靠自己的血气而是靠着圣灵的引导！</a:t>
            </a:r>
          </a:p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-&gt;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为晓惠姐儿子杨震霄及女朋友付汐萌信主祷告！求主打开姚大哥属灵的眼睛，让他更加认识主并愿意早日受洗！</a:t>
            </a:r>
            <a:endParaRPr lang="en-US" altLang="zh-CN" sz="2400" dirty="0">
              <a:ea typeface="方正兰亭中黑_GBK" panose="02000000000000000000" charset="-122"/>
              <a:sym typeface="+mn-ea"/>
            </a:endParaRPr>
          </a:p>
          <a:p>
            <a:endParaRPr lang="en-US" altLang="zh-CN" sz="2400" dirty="0">
              <a:ea typeface="方正兰亭中黑_GBK" panose="02000000000000000000" charset="-122"/>
              <a:sym typeface="+mn-ea"/>
            </a:endParaRPr>
          </a:p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4.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为尹伟弟兄的女儿尹梦雅代祷</a:t>
            </a:r>
          </a:p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感谢主为尹梦雅在上海预备了合适的工作，并且找到了委身的教会。因着当地的教会服事的要求，姐妹只能参与幕后服事，目前服事照看小</a:t>
            </a:r>
            <a:r>
              <a:rPr lang="en-US" altLang="zh-CN" sz="2400" dirty="0">
                <a:ea typeface="方正兰亭中黑_GBK" panose="02000000000000000000" charset="-122"/>
                <a:sym typeface="+mn-ea"/>
              </a:rPr>
              <a:t>baby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，也求神赐她足够的爱心去服事，能够完成神交给她的功课。</a:t>
            </a:r>
          </a:p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-&gt;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为尹梦雅的婚姻切切祷告，为人父母的心肠主都知道，真是求神能预备合适的良人，成就合神心意的婚姻。</a:t>
            </a:r>
          </a:p>
          <a:p>
            <a:endParaRPr lang="en-US" altLang="zh-CN" sz="2400" dirty="0">
              <a:ea typeface="方正兰亭中黑_GBK" panose="02000000000000000000" charset="-122"/>
            </a:endParaRPr>
          </a:p>
          <a:p>
            <a:endParaRPr lang="zh-CN" altLang="en-US" sz="2400" dirty="0">
              <a:ea typeface="方正兰亭中黑_GBK" panose="020000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/>
          <p:cNvSpPr txBox="1"/>
          <p:nvPr/>
        </p:nvSpPr>
        <p:spPr>
          <a:xfrm>
            <a:off x="405765" y="305435"/>
            <a:ext cx="7517106" cy="707390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Gen Jyuu Gothic Monospace Bold" panose="020B0609020203020207" pitchFamily="49" charset="-128"/>
              </a:defRPr>
            </a:lvl1pPr>
          </a:lstStyle>
          <a:p>
            <a:r>
              <a:rPr lang="zh-CN" altLang="en-US" sz="3600" b="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为智慧八组的个人和家庭守望祷告：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6338" y="1644056"/>
            <a:ext cx="1081941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ea typeface="方正兰亭中黑_GBK" panose="02000000000000000000" charset="-122"/>
              </a:rPr>
              <a:t>5. </a:t>
            </a:r>
            <a:r>
              <a:rPr lang="zh-CN" altLang="en-US" sz="2400" dirty="0">
                <a:ea typeface="方正兰亭中黑_GBK" panose="02000000000000000000" charset="-122"/>
              </a:rPr>
              <a:t>为陈莉姐妹的家庭代祷</a:t>
            </a:r>
            <a:endParaRPr lang="en-US" altLang="zh-CN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求主保守陈莉夫妻二人的父母身体健康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求主保守她的孩子马正川春季鼻炎能平缓度过，尽量减少复发，也希望孩子个子也能有所长高，求主赐予孩子与人相处的智慧以及学习的智慧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求主赐给陈莉足够的耐心和智慧，按照主的心意去培养孩子，将来能荣耀神。</a:t>
            </a: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求主保守陈莉及爱人马骁工作中也都能有所进步。</a:t>
            </a:r>
            <a:endParaRPr lang="en-US" altLang="zh-CN" sz="2400" dirty="0">
              <a:ea typeface="方正兰亭中黑_GBK" panose="02000000000000000000" charset="-122"/>
            </a:endParaRPr>
          </a:p>
          <a:p>
            <a:endParaRPr lang="en-US" altLang="zh-CN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6. </a:t>
            </a:r>
            <a:r>
              <a:rPr lang="zh-CN" altLang="en-US" sz="2400" dirty="0">
                <a:ea typeface="方正兰亭中黑_GBK" panose="02000000000000000000" charset="-122"/>
              </a:rPr>
              <a:t>为赵许和焦娇的家庭代祷</a:t>
            </a:r>
            <a:endParaRPr lang="en-US" altLang="zh-CN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</a:t>
            </a:r>
            <a:r>
              <a:rPr lang="zh-CN" altLang="en-US" sz="2400" dirty="0">
                <a:ea typeface="方正兰亭中黑_GBK" panose="02000000000000000000" charset="-122"/>
              </a:rPr>
              <a:t>求主带领焦娇姐妹的母亲，让她能够有一个稳定聚会的场所，正常读经，放下劳我。</a:t>
            </a:r>
          </a:p>
          <a:p>
            <a:r>
              <a:rPr lang="zh-CN" altLang="en-US" sz="2400" dirty="0">
                <a:ea typeface="方正兰亭中黑_GBK" panose="02000000000000000000" charset="-122"/>
              </a:rPr>
              <a:t>为赵许，焦娇的身体祷告，二人咳嗽一周多，不见好转。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/>
          <p:cNvSpPr txBox="1"/>
          <p:nvPr/>
        </p:nvSpPr>
        <p:spPr>
          <a:xfrm>
            <a:off x="405765" y="305435"/>
            <a:ext cx="7517106" cy="707390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Gen Jyuu Gothic Monospace Bold" panose="020B0609020203020207" pitchFamily="49" charset="-128"/>
              </a:defRPr>
            </a:lvl1pPr>
          </a:lstStyle>
          <a:p>
            <a:r>
              <a:rPr lang="zh-CN" altLang="en-US" sz="3600" b="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为智慧八组的个人和家庭守望祷告：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66338" y="1160186"/>
            <a:ext cx="10819417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7. </a:t>
            </a:r>
            <a:r>
              <a:rPr lang="zh-CN" altLang="en-US" sz="2400" dirty="0">
                <a:ea typeface="方正兰亭中黑_GBK" panose="02000000000000000000" charset="-122"/>
              </a:rPr>
              <a:t>为赵立红姐妹的女儿孙晓妮的婚姻代祷</a:t>
            </a:r>
            <a:endParaRPr lang="en-US" altLang="zh-CN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求神带领给孙晓妮预备一个适合她的伴侣。</a:t>
            </a:r>
            <a:endParaRPr lang="en-US" altLang="zh-CN" sz="2400" dirty="0">
              <a:ea typeface="方正兰亭中黑_GBK" panose="02000000000000000000" charset="-122"/>
            </a:endParaRPr>
          </a:p>
          <a:p>
            <a:endParaRPr lang="zh-CN" altLang="en-US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8. </a:t>
            </a:r>
            <a:r>
              <a:rPr lang="zh-CN" altLang="en-US" sz="2400" dirty="0">
                <a:ea typeface="方正兰亭中黑_GBK" panose="02000000000000000000" charset="-122"/>
              </a:rPr>
              <a:t>为谢宁萍姐妹的母亲顾颖兰代祷</a:t>
            </a:r>
            <a:endParaRPr lang="en-US" altLang="zh-CN" sz="2400" dirty="0">
              <a:ea typeface="方正兰亭中黑_GBK" panose="02000000000000000000" charset="-122"/>
            </a:endParaRPr>
          </a:p>
          <a:p>
            <a:r>
              <a:rPr lang="en-US" altLang="zh-CN" sz="2400" dirty="0">
                <a:ea typeface="方正兰亭中黑_GBK" panose="02000000000000000000" charset="-122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</a:rPr>
              <a:t>顾颖兰因去年脑梗后身体尚在恢复。求神保守看顾她的身体，给她加添力量，让她不因身体而忧虑，只有信靠神才能得信心、平安！</a:t>
            </a:r>
          </a:p>
          <a:p>
            <a:endParaRPr lang="zh-CN" altLang="en-US" sz="2400" dirty="0">
              <a:ea typeface="方正兰亭中黑_GBK" panose="02000000000000000000" charset="-122"/>
            </a:endParaRPr>
          </a:p>
          <a:p>
            <a:endParaRPr lang="zh-CN" altLang="en-US" sz="2400" dirty="0">
              <a:ea typeface="方正兰亭中黑_GBK" panose="02000000000000000000" charset="-122"/>
            </a:endParaRPr>
          </a:p>
          <a:p>
            <a:endParaRPr lang="zh-CN" altLang="en-US" sz="2400" dirty="0">
              <a:ea typeface="方正兰亭中黑_GBK" panose="020000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/>
          <p:cNvSpPr txBox="1"/>
          <p:nvPr>
            <p:custDataLst>
              <p:tags r:id="rId1"/>
            </p:custDataLst>
          </p:nvPr>
        </p:nvSpPr>
        <p:spPr>
          <a:xfrm>
            <a:off x="621665" y="408305"/>
            <a:ext cx="4084320" cy="707390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Gen Jyuu Gothic Monospace Bold" panose="020B0609020203020207" pitchFamily="49" charset="-128"/>
              </a:defRPr>
            </a:lvl1pPr>
          </a:lstStyle>
          <a:p>
            <a:r>
              <a:rPr lang="zh-CN" altLang="en-US" sz="3600" b="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为教会事工祷告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80350" y="1115695"/>
            <a:ext cx="1137912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1、为下午主日敬拜代祷：今天是主的圣日，是敬拜主的日子，我们理当放下一切的劳苦重担俯伏敬拜我们的主。求神的灵大大的运行在我们中间，让讲的、听到一同被祢造就。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en-US" altLang="zh-CN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-&gt; 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主持吴小丽姐妹，带领杨晓晖弟兄、葛振文姐妹以及第一次参加带领的朱爱生弟兄、司琴东倩姐妹、音控张兴弟兄、证道吕世娟姐妹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en-US" altLang="zh-CN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-&gt; 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会场的安全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endParaRPr lang="zh-CN" altLang="en-US" sz="10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2、为“启发课程”的学习和实际应用祷告：求主带领我们活水新心教会成为“双管流动”的教会，透过学习能够落实到行动当中，按照主的教导传扬福音；同时也为参与启发课程的团队祷告，求主赐信心、能力、智慧为主作工，力上加力、恩上加恩，成为合神心意的器皿。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en-US" altLang="zh-CN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-&gt; 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本周第二课，求主保守服事的同工们合一配搭，在学员面前活出爱心服事的见证。</a:t>
            </a:r>
            <a:r>
              <a:rPr lang="en-US" altLang="zh-CN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-&gt; 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特别为其中两个抑郁症家庭（苏静瑄及父母苏焱＆任娟、刘亦芯及母亲王妍）能够坚持课程并得着救恩和出路祷告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en-US" altLang="zh-CN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-&gt; 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周四顺服五组启发课程也已经开始了，为下面</a:t>
            </a:r>
            <a:r>
              <a:rPr lang="en-US" altLang="zh-CN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7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位新人祷告（郭雨诺＆陈雨母女、郑霞、姜梅、刘百川、朱松好、刘金红），求圣灵的工作藉着课程更新他们每个人。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/>
          <p:cNvSpPr txBox="1"/>
          <p:nvPr/>
        </p:nvSpPr>
        <p:spPr>
          <a:xfrm>
            <a:off x="405765" y="305435"/>
            <a:ext cx="7517106" cy="707390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Gen Jyuu Gothic Monospace Bold" panose="020B0609020203020207" pitchFamily="49" charset="-128"/>
              </a:defRPr>
            </a:lvl1pPr>
          </a:lstStyle>
          <a:p>
            <a:r>
              <a:rPr lang="zh-CN" altLang="en-US" sz="3600" b="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为教会事工祷告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05683" y="1275756"/>
            <a:ext cx="10819417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2400" dirty="0">
              <a:ea typeface="方正兰亭中黑_GBK" panose="02000000000000000000" charset="-122"/>
            </a:endParaRPr>
          </a:p>
          <a:p>
            <a:endParaRPr lang="en-US" altLang="zh-CN" sz="2400" dirty="0">
              <a:ea typeface="方正兰亭中黑_GBK" panose="02000000000000000000" charset="-122"/>
            </a:endParaRPr>
          </a:p>
          <a:p>
            <a:endParaRPr lang="en-US" altLang="zh-CN" sz="2400" dirty="0">
              <a:ea typeface="方正兰亭中黑_GBK" panose="02000000000000000000" charset="-122"/>
            </a:endParaRPr>
          </a:p>
          <a:p>
            <a:endParaRPr lang="zh-CN" altLang="en-US" sz="2400" dirty="0">
              <a:ea typeface="方正兰亭中黑_GBK" panose="02000000000000000000" charset="-122"/>
            </a:endParaRPr>
          </a:p>
          <a:p>
            <a:endParaRPr lang="zh-CN" altLang="en-US" sz="2400" dirty="0">
              <a:ea typeface="方正兰亭中黑_GBK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7360" y="1564005"/>
            <a:ext cx="942975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3.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为教会的关怀事工代祷</a:t>
            </a:r>
          </a:p>
          <a:p>
            <a:r>
              <a:rPr lang="en-US" altLang="zh-CN" sz="2400" dirty="0">
                <a:ea typeface="方正兰亭中黑_GBK" panose="02000000000000000000" charset="-122"/>
                <a:sym typeface="+mn-ea"/>
              </a:rPr>
              <a:t>-&gt; 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感谢主在</a:t>
            </a:r>
            <a:r>
              <a:rPr lang="en-US" altLang="zh-CN" sz="2400" dirty="0">
                <a:ea typeface="方正兰亭中黑_GBK" panose="02000000000000000000" charset="-122"/>
                <a:sym typeface="+mn-ea"/>
              </a:rPr>
              <a:t>2024</a:t>
            </a:r>
            <a:r>
              <a:rPr lang="zh-CN" altLang="en-US" sz="2400" dirty="0">
                <a:ea typeface="方正兰亭中黑_GBK" panose="02000000000000000000" charset="-122"/>
                <a:sym typeface="+mn-ea"/>
              </a:rPr>
              <a:t>年正式成立了关怀事工团队，事工的特点：突击性、紧迫性；另外每月一次去养老院爱心服事、属灵生命的喂养、探访软弱肢体、年老肢体等等，求神赐同工们爱心、耐心、热心，为主殷勤作工，同时能兴起更多的弟兄姐妹也积极加入到服事的团队中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7d195523061f1c0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e7d195523061f1c080c1f65e560ce4c7aab742693afa616c53BB6014991DF0A768DF8AA7071780AA2D1A8FA0008B26E932649141749B429DE9FC3CF44F580CE4E57C0C3D6774D2FBC6DBC78C5B8C6D781C37E75BA134AC5971B80BA7A773F54AAB58DB3CE6C636CDA7CED3A64B75B458340B5E4E038D2D26C6B6518F946EAAAE414A8F26CA1DB179</a:t>
            </a:r>
            <a:endParaRPr lang="zh-CN" altLang="en-US" sz="100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715412" y="359067"/>
            <a:ext cx="64884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solidFill>
                  <a:schemeClr val="bg1">
                    <a:lumMod val="85000"/>
                  </a:schemeClr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主祷文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40253" y="518125"/>
            <a:ext cx="53213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solidFill>
                  <a:srgbClr val="453E94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主祷文</a:t>
            </a: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91795" y="151765"/>
            <a:ext cx="10570210" cy="1551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endParaRPr lang="en-US" sz="2800" b="1" dirty="0">
              <a:solidFill>
                <a:schemeClr val="accent1"/>
              </a:solidFill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en-US" sz="2800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                                                             </a:t>
            </a:r>
          </a:p>
          <a:p>
            <a:pPr algn="l"/>
            <a:r>
              <a:rPr lang="en-US" sz="2800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                                                             </a:t>
            </a:r>
            <a:endParaRPr sz="2400" i="1" dirty="0">
              <a:solidFill>
                <a:schemeClr val="tx1"/>
              </a:solidFill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</p:txBody>
      </p:sp>
      <p:pic>
        <p:nvPicPr>
          <p:cNvPr id="2" name="主祷文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0596" y="1999253"/>
            <a:ext cx="6014217" cy="4510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81710" y="605790"/>
            <a:ext cx="10228580" cy="45783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祷告经文</a:t>
            </a:r>
          </a:p>
          <a:p>
            <a:pPr algn="l"/>
            <a:endParaRPr lang="zh-CN" altLang="en-US" dirty="0">
              <a:solidFill>
                <a:schemeClr val="accent1"/>
              </a:solidFill>
              <a:latin typeface="方正兰亭中黑_GBK" panose="02000000000000000000" charset="-122"/>
              <a:ea typeface="方正兰亭中黑_GBK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400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约14：12-13</a:t>
            </a:r>
            <a:r>
              <a:rPr sz="3600" dirty="0">
                <a:solidFill>
                  <a:schemeClr val="tx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我实实在在的告诉你们：我所作的事，信我的人也要作；并且要作比这更大的事，因为我往父那里去。你们奉我的名无论求甚么，我必成就，叫父因儿子得荣耀。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9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SpPr txBox="1"/>
          <p:nvPr>
            <p:custDataLst>
              <p:tags r:id="rId1"/>
            </p:custDataLst>
          </p:nvPr>
        </p:nvSpPr>
        <p:spPr>
          <a:xfrm>
            <a:off x="666750" y="721360"/>
            <a:ext cx="6219190" cy="812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400" dirty="0">
                <a:solidFill>
                  <a:schemeClr val="accent2"/>
                </a:solidFill>
                <a:latin typeface="方正兰亭中黑_GBK" panose="02000000000000000000" charset="-122"/>
                <a:ea typeface="方正兰亭中黑_GBK" panose="02000000000000000000" charset="-122"/>
                <a:cs typeface="Calibri" panose="020F0502020204030204" pitchFamily="34" charset="0"/>
              </a:rPr>
              <a:t>赞美操：我要歌颂</a:t>
            </a:r>
          </a:p>
        </p:txBody>
      </p:sp>
      <p:sp>
        <p:nvSpPr>
          <p:cNvPr id="8" name="TextBox 89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SpPr txBox="1"/>
          <p:nvPr/>
        </p:nvSpPr>
        <p:spPr>
          <a:xfrm>
            <a:off x="939800" y="795655"/>
            <a:ext cx="5673725" cy="664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Calibri" panose="020F0502020204030204" pitchFamily="34" charset="0"/>
              </a:rPr>
              <a:t>赞美操：我要歌颂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645952" y="1979802"/>
            <a:ext cx="5025005" cy="42473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2733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诗</a:t>
            </a:r>
            <a:r>
              <a:rPr lang="en-US" altLang="zh-CN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59</a:t>
            </a:r>
            <a:r>
              <a:rPr lang="zh-CN" altLang="en-US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：</a:t>
            </a:r>
            <a:r>
              <a:rPr lang="en-US" altLang="zh-CN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16-17</a:t>
            </a:r>
          </a:p>
          <a:p>
            <a:pPr marL="0" marR="0" lvl="0" indent="22733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但我要歌颂你的力量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  <a:sym typeface="+mn-ea"/>
            </a:endParaRPr>
          </a:p>
          <a:p>
            <a:pPr marL="0" marR="0" lvl="0" indent="22733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早晨要高唱你的慈爱</a:t>
            </a:r>
          </a:p>
          <a:p>
            <a:pPr marL="0" marR="0" lvl="0" indent="22733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因为你作过我的高台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  <a:sym typeface="+mn-ea"/>
            </a:endParaRPr>
          </a:p>
          <a:p>
            <a:pPr marL="0" marR="0" lvl="0" indent="22733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在我急难的日子作我的避难所</a:t>
            </a:r>
          </a:p>
          <a:p>
            <a:pPr marL="0" marR="0" lvl="0" indent="22733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我的力量啊  我要歌颂你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  <a:sym typeface="+mn-ea"/>
            </a:endParaRPr>
          </a:p>
          <a:p>
            <a:pPr marL="0" marR="0" lvl="0" indent="22733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因为神是我的高台</a:t>
            </a:r>
          </a:p>
          <a:p>
            <a:pPr marL="0" marR="0" lvl="0" indent="22733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是赐恩与我的神</a:t>
            </a:r>
          </a:p>
        </p:txBody>
      </p:sp>
      <p:pic>
        <p:nvPicPr>
          <p:cNvPr id="2" name="我要歌颂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7121" y="1769507"/>
            <a:ext cx="5347211" cy="355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9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SpPr txBox="1"/>
          <p:nvPr>
            <p:custDataLst>
              <p:tags r:id="rId1"/>
            </p:custDataLst>
          </p:nvPr>
        </p:nvSpPr>
        <p:spPr>
          <a:xfrm>
            <a:off x="901065" y="784860"/>
            <a:ext cx="6489700" cy="8858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dirty="0">
                <a:solidFill>
                  <a:schemeClr val="accent2"/>
                </a:solidFill>
                <a:latin typeface="方正兰亭中黑_GBK" panose="02000000000000000000" charset="-122"/>
                <a:ea typeface="方正兰亭中黑_GBK" panose="02000000000000000000" charset="-122"/>
                <a:cs typeface="Calibri" panose="020F0502020204030204" pitchFamily="34" charset="0"/>
              </a:rPr>
              <a:t>赞美操：</a:t>
            </a:r>
            <a:r>
              <a:rPr lang="zh-CN" altLang="en-US" sz="4800" dirty="0">
                <a:solidFill>
                  <a:schemeClr val="accent2"/>
                </a:solidFill>
                <a:latin typeface="方正兰亭中黑_GBK" panose="02000000000000000000" charset="-122"/>
                <a:ea typeface="方正兰亭中黑_GBK" panose="02000000000000000000" charset="-122"/>
                <a:cs typeface="Calibri" panose="020F0502020204030204" pitchFamily="34" charset="0"/>
                <a:sym typeface="+mn-ea"/>
              </a:rPr>
              <a:t>主啊，我的神！</a:t>
            </a:r>
          </a:p>
        </p:txBody>
      </p:sp>
      <p:sp>
        <p:nvSpPr>
          <p:cNvPr id="5" name="TextBox 89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/>
          <p:cNvSpPr txBox="1"/>
          <p:nvPr>
            <p:custDataLst>
              <p:tags r:id="rId2"/>
            </p:custDataLst>
          </p:nvPr>
        </p:nvSpPr>
        <p:spPr>
          <a:xfrm>
            <a:off x="1165860" y="895985"/>
            <a:ext cx="5673725" cy="664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Calibri" panose="020F0502020204030204" pitchFamily="34" charset="0"/>
              </a:rPr>
              <a:t>赞美操：主啊，我的神！</a:t>
            </a:r>
          </a:p>
        </p:txBody>
      </p:sp>
      <p:sp>
        <p:nvSpPr>
          <p:cNvPr id="4" name="矩形 3"/>
          <p:cNvSpPr/>
          <p:nvPr/>
        </p:nvSpPr>
        <p:spPr>
          <a:xfrm>
            <a:off x="858472" y="1943878"/>
            <a:ext cx="291657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诗 </a:t>
            </a:r>
            <a:r>
              <a:rPr lang="en-US" altLang="zh-CN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86:12 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主，我的神啊！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我要一心称赞你；</a:t>
            </a:r>
            <a:b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</a:b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我要荣耀你的名；</a:t>
            </a:r>
            <a:endParaRPr lang="en-US" altLang="zh-CN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直到永远！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3" name="Z啊！我的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5929" y="2246203"/>
            <a:ext cx="5678816" cy="3777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7d195523061f1c0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e7d195523061f1c080c1f65e560ce4c7aab742693afa616c53BB6014991DF0A768DF8AA7071780AA2D1A8FA0008B26E932649141749B429DE9FC3CF44F580CE4E57C0C3D6774D2FBC6DBC78C5B8C6D781C37E75BA134AC5971B80BA7A773F54AAB58DB3CE6C636CDA7CED3A64B75B458340B5E4E038D2D26C6B6518F946EAAAE414A8F26CA1DB179</a:t>
            </a:r>
            <a:endParaRPr lang="zh-CN" altLang="en-US" sz="100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262245" y="1533525"/>
            <a:ext cx="64884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>
                <a:solidFill>
                  <a:schemeClr val="bg1">
                    <a:lumMod val="85000"/>
                  </a:schemeClr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赞美、感恩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45810" y="1474470"/>
            <a:ext cx="53213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solidFill>
                  <a:srgbClr val="453E94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赞美、感恩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41820" y="3101975"/>
            <a:ext cx="312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i="1">
                <a:solidFill>
                  <a:srgbClr val="453E94"/>
                </a:solidFill>
              </a:rPr>
              <a:t>每人开口</a:t>
            </a:r>
            <a:r>
              <a:rPr lang="en-US" altLang="zh-CN" sz="2800" i="1">
                <a:solidFill>
                  <a:srgbClr val="453E94"/>
                </a:solidFill>
              </a:rPr>
              <a:t>1</a:t>
            </a:r>
            <a:r>
              <a:rPr lang="zh-CN" altLang="en-US" sz="2800" i="1">
                <a:solidFill>
                  <a:srgbClr val="453E94"/>
                </a:solidFill>
              </a:rPr>
              <a:t>-</a:t>
            </a:r>
            <a:r>
              <a:rPr lang="en-US" altLang="zh-CN" sz="2800" i="1">
                <a:solidFill>
                  <a:srgbClr val="453E94"/>
                </a:solidFill>
              </a:rPr>
              <a:t>2</a:t>
            </a:r>
            <a:r>
              <a:rPr lang="zh-CN" altLang="en-US" sz="2800" i="1">
                <a:solidFill>
                  <a:srgbClr val="453E94"/>
                </a:solidFill>
              </a:rPr>
              <a:t>分钟</a:t>
            </a:r>
          </a:p>
        </p:txBody>
      </p:sp>
      <p:pic>
        <p:nvPicPr>
          <p:cNvPr id="2" name="奇异恩典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1810" y="5982335"/>
            <a:ext cx="495300" cy="4953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91795" y="151765"/>
            <a:ext cx="10570210" cy="1551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endParaRPr lang="en-US" sz="2800" b="1" dirty="0">
              <a:solidFill>
                <a:schemeClr val="accent1"/>
              </a:solidFill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en-US" sz="2800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                                                             </a:t>
            </a:r>
          </a:p>
          <a:p>
            <a:pPr algn="l"/>
            <a:r>
              <a:rPr lang="en-US" sz="2800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                                                             </a:t>
            </a:r>
            <a:endParaRPr sz="2400" i="1" dirty="0">
              <a:solidFill>
                <a:schemeClr val="tx1"/>
              </a:solidFill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38760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zh-CN" altLang="en-US" sz="4000" b="1" dirty="0">
                <a:solidFill>
                  <a:srgbClr val="453E94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短讲经文：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7810" y="1007559"/>
            <a:ext cx="11256379" cy="569386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800" dirty="0"/>
              <a:t>耶稣又用比喻对他们说：“天国好比一个王为他儿子摆设娶亲的筵席，就打发仆人去，请那些被召的人来赴席；他们却不肯来。王又打发别的仆人，说：‘你们告诉那被召的人，我的筵席已经预备好了，牛和肥畜已经宰了，各样都齐备，请你们来赴席。’那些人不理就走了。一个到自己田里去；一个作买卖去；其余的拿住仆人，凌辱他们，把他们杀了。王就大怒，发兵除灭那些凶手，烧毁他们的城。于是对仆人说：‘喜筵已经齐备，只是所召的人不配。所以你们要往岔路口上去，凡遇见的，都召来赴席。’那些仆人就出去到大路上，凡遇见的，不论善恶都召聚了来，筵席上就坐满了客。</a:t>
            </a:r>
            <a:r>
              <a:rPr lang="zh-CN" altLang="en-US" sz="2800" b="1" dirty="0"/>
              <a:t>王进来观看宾客，见那里有一个没有穿礼服的，就对他说：‘朋友，你到这里来怎么不穿礼服呢？’那人无言可答。于是王对使唤的人说：‘捆起他的手脚来，把他丢在外边的黑暗里，在那里必要哀哭切齿了。’因为被召的人多，选上的人少。</a:t>
            </a:r>
            <a:r>
              <a:rPr lang="zh-CN" altLang="en-US" sz="2800" dirty="0"/>
              <a:t>” </a:t>
            </a:r>
            <a:endParaRPr lang="en-US" altLang="zh-CN" sz="2800" dirty="0"/>
          </a:p>
          <a:p>
            <a:r>
              <a:rPr lang="en-US" altLang="zh-CN" sz="2800" dirty="0"/>
              <a:t>							</a:t>
            </a:r>
            <a:r>
              <a:rPr lang="zh-CN" altLang="en-US" sz="2800" dirty="0"/>
              <a:t>(马太福音 22:1-14 和合本)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7d195523061f1c0" descr="e7d195523061f1c080c1f65e560ce4c7aab742693afa616c53BB6014991DF0A768DF8AA7071780AA2D1A8FA0008B26E932649141749B429DE9FC3CF44F580CE4E57C0C3D6774D2FBC6DBC78C5B8C6D781C37E75BA134AC5971B80BA7A773F54AAB58DB3CE6C636CDA7CED3A64B75B458340B5E4E038D2D26C6B6518F946EAAAE414A8F26CA1DB179" hidden="1"/>
          <p:cNvSpPr txBox="1"/>
          <p:nvPr/>
        </p:nvSpPr>
        <p:spPr>
          <a:xfrm>
            <a:off x="-355600" y="1803400"/>
            <a:ext cx="293927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/>
              <a:t>e7d195523061f1c080c1f65e560ce4c7aab742693afa616c53BB6014991DF0A768DF8AA7071780AA2D1A8FA0008B26E932649141749B429DE9FC3CF44F580CE4E57C0C3D6774D2FBC6DBC78C5B8C6D781C37E75BA134AC5971B80BA7A773F54AAB58DB3CE6C636CDA7CED3A64B75B458340B5E4E038D2D26C6B6518F946EAAAE414A8F26CA1DB179</a:t>
            </a:r>
            <a:endParaRPr lang="zh-CN" altLang="en-US" sz="100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485130" y="1641475"/>
            <a:ext cx="6831965" cy="156845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9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ln>
                  <a:solidFill>
                    <a:srgbClr val="C2C4F5"/>
                  </a:solidFill>
                </a:ln>
                <a:solidFill>
                  <a:schemeClr val="bg1">
                    <a:lumMod val="85000"/>
                  </a:schemeClr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认罪、</a:t>
            </a:r>
            <a:r>
              <a:rPr lang="zh-CN" altLang="en-US" sz="9600" b="1" dirty="0">
                <a:ln>
                  <a:solidFill>
                    <a:srgbClr val="C2C4F5"/>
                  </a:solidFill>
                </a:ln>
                <a:solidFill>
                  <a:schemeClr val="bg1">
                    <a:lumMod val="85000"/>
                  </a:schemeClr>
                </a:solidFill>
                <a:latin typeface="方正兰亭中黑_GBK" panose="02000000000000000000" charset="-122"/>
                <a:ea typeface="方正兰亭中黑_GBK" panose="02000000000000000000" charset="-122"/>
                <a:sym typeface="+mn-ea"/>
              </a:rPr>
              <a:t>悔改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58255" y="1764665"/>
            <a:ext cx="53213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solidFill>
                  <a:srgbClr val="453E94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认罪、</a:t>
            </a:r>
            <a:r>
              <a:rPr lang="zh-CN" altLang="en-US" sz="8000">
                <a:solidFill>
                  <a:srgbClr val="453E94"/>
                </a:solidFill>
                <a:latin typeface="方正兰亭中黑_GBK" panose="02000000000000000000" charset="-122"/>
                <a:ea typeface="方正兰亭中黑_GBK" panose="02000000000000000000" charset="-122"/>
                <a:sym typeface="+mn-ea"/>
              </a:rPr>
              <a:t>悔改</a:t>
            </a:r>
            <a:endParaRPr lang="zh-CN" altLang="en-US" sz="8000">
              <a:solidFill>
                <a:srgbClr val="453E94"/>
              </a:solidFill>
              <a:latin typeface="方正兰亭中黑_GBK" panose="02000000000000000000" charset="-122"/>
              <a:ea typeface="方正兰亭中黑_GBK" panose="020000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6880" y="3341370"/>
            <a:ext cx="3665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i="1">
                <a:solidFill>
                  <a:srgbClr val="453E94"/>
                </a:solidFill>
              </a:rPr>
              <a:t>有感动的开口</a:t>
            </a:r>
            <a:r>
              <a:rPr lang="en-US" altLang="zh-CN" sz="2800" i="1">
                <a:solidFill>
                  <a:srgbClr val="453E94"/>
                </a:solidFill>
              </a:rPr>
              <a:t>2-3</a:t>
            </a:r>
            <a:r>
              <a:rPr lang="zh-CN" altLang="en-US" sz="2800" i="1">
                <a:solidFill>
                  <a:srgbClr val="453E94"/>
                </a:solidFill>
              </a:rPr>
              <a:t>分钟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2250" y="2028190"/>
            <a:ext cx="5706745" cy="31483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226695">
              <a:lnSpc>
                <a:spcPct val="150000"/>
              </a:lnSpc>
            </a:pPr>
            <a:r>
              <a:rPr sz="2400" b="1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约一1：9</a:t>
            </a:r>
            <a:r>
              <a:rPr sz="3600" b="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我们若认自己的罪，神是信实的，是公义的，必要赦免我们的罪，洗净我们一切的不义。</a:t>
            </a:r>
            <a:endParaRPr lang="en-US" altLang="en-US" b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恩友歌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4712" y="399002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199" y="238760"/>
            <a:ext cx="6789517" cy="709196"/>
          </a:xfrm>
        </p:spPr>
        <p:txBody>
          <a:bodyPr>
            <a:normAutofit/>
          </a:bodyPr>
          <a:lstStyle/>
          <a:p>
            <a:pPr algn="l"/>
            <a:r>
              <a:rPr lang="zh-CN" altLang="en-US" sz="4000" dirty="0">
                <a:solidFill>
                  <a:srgbClr val="453E94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回应诗歌《为我造清洁的心》</a:t>
            </a:r>
          </a:p>
        </p:txBody>
      </p:sp>
      <p:pic>
        <p:nvPicPr>
          <p:cNvPr id="2" name="为我造清洁的心-字幕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324" y="895604"/>
            <a:ext cx="10175352" cy="572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descr="e7d195523061f1c080c1f65e560ce4c7aab742693afa616c53BB6014991DF0A768DF8AA7071780AA2D1A8FA0008B26E932649141749B429DE9FC3CF44F580CE4E57C0C3D6774D2FBC6DBC78C5B8C6D78FE829AF38CD43D13ABB248AC1327D792B9B26E9837D826F3CC1A83C268F951516B6C82E9D66572E206FFC0172855A6ADBB90D0CCF28A85CC"/>
          <p:cNvSpPr txBox="1"/>
          <p:nvPr/>
        </p:nvSpPr>
        <p:spPr>
          <a:xfrm>
            <a:off x="405765" y="305435"/>
            <a:ext cx="5507355" cy="707390"/>
          </a:xfrm>
          <a:prstGeom prst="rect">
            <a:avLst/>
          </a:prstGeom>
        </p:spPr>
        <p:txBody>
          <a:bodyPr vert="horz" lIns="162560" tIns="81280" rIns="162560" bIns="81280" rtlCol="0" anchor="ctr">
            <a:noAutofit/>
          </a:bodyPr>
          <a:lstStyle>
            <a:defPPr>
              <a:defRPr lang="zh-CN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  <a:cs typeface="Gen Jyuu Gothic Monospace Bold" panose="020B0609020203020207" pitchFamily="49" charset="-128"/>
              </a:defRPr>
            </a:lvl1pPr>
          </a:lstStyle>
          <a:p>
            <a:r>
              <a:rPr lang="zh-CN" altLang="en-US" sz="3600" b="0" dirty="0">
                <a:solidFill>
                  <a:schemeClr val="accent1"/>
                </a:solidFill>
                <a:latin typeface="方正兰亭中黑_GBK" panose="02000000000000000000" charset="-122"/>
                <a:ea typeface="方正兰亭中黑_GBK" panose="02000000000000000000" charset="-122"/>
              </a:rPr>
              <a:t>为智慧八组守望祷告：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5765" y="1125220"/>
            <a:ext cx="113449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1、感谢主的爱把弟兄姐妹招聚在智慧八组，经过同工的调整，兴起更多的弟兄姐妹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愿意摆上自己，顺服主，为主所用！求主继续看顾八组弟兄姐妹，在主里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彼此关爱，彼此教导，彼此建造，求主继续带领同工们能够同心合意服事主。</a:t>
            </a:r>
          </a:p>
          <a:p>
            <a:endParaRPr lang="zh-CN" altLang="en-US" sz="2400" dirty="0">
              <a:latin typeface="方正兰亭中黑_GBK" panose="02000000000000000000" charset="-122"/>
              <a:ea typeface="方正兰亭中黑_GBK" panose="02000000000000000000" charset="-122"/>
              <a:cs typeface="方正兰亭中黑_GBK" panose="02000000000000000000" charset="-122"/>
            </a:endParaRPr>
          </a:p>
          <a:p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2、为八组弟兄姐妹属灵生命祷告：求主坚固小组每一位弟兄姐妹的信心，求主带领弟兄姐妹能按照主的教导，顺服圣灵的感动，胜过撒旦的搅扰，能够放下老我，守主日敬拜和参加查经聚会。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愿弟兄姐妹明白敬拜神是我们信仰生活的中心，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</a:rPr>
              <a:t>我们既信神就当按神所启示命定的样式敬拜他。神的百姓当在神所设立的日子进入主的安息，享受神的同在，记念主的救恩，聆听主的话语，使我们的心常在他里面。</a:t>
            </a:r>
            <a:r>
              <a:rPr lang="zh-CN" altLang="en-US" sz="2400" dirty="0">
                <a:latin typeface="方正兰亭中黑_GBK" panose="02000000000000000000" charset="-122"/>
                <a:ea typeface="方正兰亭中黑_GBK" panose="02000000000000000000" charset="-122"/>
                <a:cs typeface="方正兰亭中黑_GBK" panose="02000000000000000000" charset="-122"/>
                <a:sym typeface="+mn-ea"/>
              </a:rPr>
              <a:t>常常聚会，时时仰望主、跟随主！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c335103-a0ea-4757-b0d4-14ee8db4d333"/>
  <p:tag name="COMMONDATA" val="eyJoZGlkIjoiYzg3MzJkODExNjg0ODUzODhjNWQ5NzZhYmU2YTVkMT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紫色十字架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53E94"/>
      </a:accent1>
      <a:accent2>
        <a:srgbClr val="C2C4F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1725</Words>
  <Application>Microsoft Office PowerPoint</Application>
  <PresentationFormat>宽屏</PresentationFormat>
  <Paragraphs>100</Paragraphs>
  <Slides>16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等线</vt:lpstr>
      <vt:lpstr>方正兰亭中黑_GBK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短讲经文：</vt:lpstr>
      <vt:lpstr>PowerPoint 演示文稿</vt:lpstr>
      <vt:lpstr>回应诗歌《为我造清洁的心》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郑 利娅</dc:creator>
  <cp:lastModifiedBy>Ray Guo</cp:lastModifiedBy>
  <cp:revision>74</cp:revision>
  <dcterms:created xsi:type="dcterms:W3CDTF">2020-05-02T02:06:00Z</dcterms:created>
  <dcterms:modified xsi:type="dcterms:W3CDTF">2024-04-11T13:55:42Z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0C877531D364403EBE8503292F69A029_13</vt:lpwstr>
  </property>
  <property fmtid="{D5CDD505-2E9C-101B-9397-08002B2CF9AE}" pid="3" name="KSOProductBuildVer">
    <vt:lpwstr>2052-12.1.0.15990</vt:lpwstr>
  </property>
</Properties>
</file>