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25"/>
  </p:notesMasterIdLst>
  <p:handoutMasterIdLst>
    <p:handoutMasterId r:id="rId26"/>
  </p:handoutMasterIdLst>
  <p:sldIdLst>
    <p:sldId id="270" r:id="rId2"/>
    <p:sldId id="470" r:id="rId3"/>
    <p:sldId id="480" r:id="rId4"/>
    <p:sldId id="481" r:id="rId5"/>
    <p:sldId id="507" r:id="rId6"/>
    <p:sldId id="485" r:id="rId7"/>
    <p:sldId id="487" r:id="rId8"/>
    <p:sldId id="486" r:id="rId9"/>
    <p:sldId id="488" r:id="rId10"/>
    <p:sldId id="510" r:id="rId11"/>
    <p:sldId id="492" r:id="rId12"/>
    <p:sldId id="489" r:id="rId13"/>
    <p:sldId id="490" r:id="rId14"/>
    <p:sldId id="496" r:id="rId15"/>
    <p:sldId id="495" r:id="rId16"/>
    <p:sldId id="511" r:id="rId17"/>
    <p:sldId id="498" r:id="rId18"/>
    <p:sldId id="504" r:id="rId19"/>
    <p:sldId id="503" r:id="rId20"/>
    <p:sldId id="508" r:id="rId21"/>
    <p:sldId id="505" r:id="rId22"/>
    <p:sldId id="502" r:id="rId23"/>
    <p:sldId id="506" r:id="rId24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C3F"/>
    <a:srgbClr val="292C48"/>
    <a:srgbClr val="2C2D39"/>
    <a:srgbClr val="242630"/>
    <a:srgbClr val="2A1F43"/>
    <a:srgbClr val="0C1B43"/>
    <a:srgbClr val="000000"/>
    <a:srgbClr val="1D2225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9" autoAdjust="0"/>
    <p:restoredTop sz="94488" autoAdjust="0"/>
  </p:normalViewPr>
  <p:slideViewPr>
    <p:cSldViewPr snapToGrid="0" snapToObjects="1">
      <p:cViewPr varScale="1">
        <p:scale>
          <a:sx n="74" d="100"/>
          <a:sy n="74" d="100"/>
        </p:scale>
        <p:origin x="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50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24FD3F4-0FD3-4FDD-93B1-6E37022C4D3C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2025/12/12</a:t>
            </a:fld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855F6AB-8B2D-4C8E-B1E3-DA8942A7744B}" type="datetime1">
              <a:rPr lang="zh-CN" altLang="en-US" smtClean="0"/>
              <a:t>2025/12/12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noProof="0" dirty="0"/>
              <a:t>单击此处编辑母版文本样式</a:t>
            </a:r>
          </a:p>
          <a:p>
            <a:pPr lvl="1" rtl="0"/>
            <a:r>
              <a:rPr lang="zh-cn" noProof="0" dirty="0"/>
              <a:t>第二级</a:t>
            </a:r>
          </a:p>
          <a:p>
            <a:pPr lvl="2" rtl="0"/>
            <a:r>
              <a:rPr lang="zh-cn" noProof="0" dirty="0"/>
              <a:t>第三级</a:t>
            </a:r>
          </a:p>
          <a:p>
            <a:pPr lvl="3" rtl="0"/>
            <a:r>
              <a:rPr lang="zh-cn" noProof="0" dirty="0"/>
              <a:t>第四级</a:t>
            </a:r>
          </a:p>
          <a:p>
            <a:pPr lvl="4" rtl="0"/>
            <a:r>
              <a:rPr lang="zh-cn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B303FA8-A3F3-7640-B13D-36C73B3E5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C8A29C-844B-493A-966C-91983C18DEF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E3D6AE6-F73B-41E4-A43A-9BEB7FCD4A9C}" type="datetime1">
              <a:rPr lang="zh-CN" altLang="en-US" smtClean="0"/>
              <a:t>2025/12/12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99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B0A61-79F1-4964-891C-942213FF32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2025/12/12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591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B0A61-79F1-4964-891C-942213FF32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2025/12/12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125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B0A61-79F1-4964-891C-942213FF32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2025/12/12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46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B0A61-79F1-4964-891C-942213FF32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2025/12/12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80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B0A61-79F1-4964-891C-942213FF32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2025/12/12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2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B0A61-79F1-4964-891C-942213FF32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2025/12/12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36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B0A61-79F1-4964-891C-942213FF32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2025/12/12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30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B0A61-79F1-4964-891C-942213FF32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2025/12/12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1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B0A61-79F1-4964-891C-942213FF32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2025/12/12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83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B0A61-79F1-4964-891C-942213FF32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2025/12/12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16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B0A61-79F1-4964-891C-942213FF32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2025/12/12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57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B0A61-79F1-4964-891C-942213FF32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2025/12/12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62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B0A61-79F1-4964-891C-942213FF32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2025/12/12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81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B0A61-79F1-4964-891C-942213FF32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2025/12/12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79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B0A61-79F1-4964-891C-942213FF32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2025/12/12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9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B0A61-79F1-4964-891C-942213FF32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2025/12/12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48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B0A61-79F1-4964-891C-942213FF32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2025/12/12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00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B0A61-79F1-4964-891C-942213FF32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2025/12/12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73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B0A61-79F1-4964-891C-942213FF32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2025/12/12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00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B0A61-79F1-4964-891C-942213FF32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2025/12/12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53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B0A61-79F1-4964-891C-942213FF32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2025/12/12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93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B0A61-79F1-4964-891C-942213FF32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2025/12/12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31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：形状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任意多边形：形状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图片占位符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noProof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noProof="0"/>
              <a:t>标题</a:t>
            </a:r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rtlCol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noProof="0"/>
              <a:t>副标题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(F)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长方形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noProof="0"/>
          </a:p>
        </p:txBody>
      </p:sp>
      <p:cxnSp>
        <p:nvCxnSpPr>
          <p:cNvPr id="3" name="直接连接符​​(S)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noProof="0"/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项内容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(F)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长方形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noProof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noProof="0"/>
          </a:p>
        </p:txBody>
      </p:sp>
      <p:cxnSp>
        <p:nvCxnSpPr>
          <p:cNvPr id="8" name="直接连接符​​(S)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：形状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长方形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97" y="2038570"/>
            <a:ext cx="4086146" cy="703135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3" name="长方形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文本占位符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54754" y="2038570"/>
            <a:ext cx="4086666" cy="703135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7" name="标题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noProof="0"/>
          </a:p>
        </p:txBody>
      </p:sp>
      <p:cxnSp>
        <p:nvCxnSpPr>
          <p:cNvPr id="28" name="直接连接符​​(S)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195" y="2885581"/>
            <a:ext cx="4086147" cy="3102469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1067" y="2885581"/>
            <a:ext cx="4086667" cy="3102469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FECCED4-C13D-4D1F-B8FC-A7B400CA580B}" type="datetime1">
              <a:rPr lang="zh-CN" altLang="en-US" smtClean="0"/>
              <a:t>2025/12/12</a:t>
            </a:fld>
            <a:endParaRPr 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和字幕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：形状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图片占位符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noProof="0"/>
          </a:p>
        </p:txBody>
      </p:sp>
      <p:sp>
        <p:nvSpPr>
          <p:cNvPr id="21" name="长方形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noProof="0"/>
          </a:p>
        </p:txBody>
      </p:sp>
      <p:cxnSp>
        <p:nvCxnSpPr>
          <p:cNvPr id="24" name="直接连接符​​(S)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7513" y="3348038"/>
            <a:ext cx="4559074" cy="3008312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D12C34A-CFB5-4FEF-8890-35108A34EACA}" type="datetime1">
              <a:rPr lang="zh-CN" altLang="en-US" smtClean="0"/>
              <a:t>2025/12/12</a:t>
            </a:fld>
            <a:endParaRPr 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noProof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noProof="0"/>
              <a:t>单击此处编辑母版文本样式</a:t>
            </a:r>
          </a:p>
          <a:p>
            <a:pPr lvl="1" rtl="0"/>
            <a:r>
              <a:rPr lang="zh-cn" noProof="0"/>
              <a:t>第二级</a:t>
            </a:r>
          </a:p>
          <a:p>
            <a:pPr lvl="2" rtl="0"/>
            <a:r>
              <a:rPr lang="zh-cn" noProof="0"/>
              <a:t>第三级</a:t>
            </a:r>
          </a:p>
          <a:p>
            <a:pPr lvl="3" rtl="0"/>
            <a:r>
              <a:rPr lang="zh-cn" noProof="0"/>
              <a:t>第四级</a:t>
            </a:r>
          </a:p>
          <a:p>
            <a:pPr lvl="4" rtl="0"/>
            <a:r>
              <a:rPr lang="zh-cn" noProof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83A700D-9F27-410D-B1B8-E3C667347E2A}" type="datetime1">
              <a:rPr lang="zh-CN" altLang="en-US" smtClean="0"/>
              <a:t>2025/12/12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12" descr="花的特写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051" y="636522"/>
            <a:ext cx="11368087" cy="5875337"/>
          </a:xfr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0477" y="1717683"/>
            <a:ext cx="8570173" cy="1424762"/>
          </a:xfrm>
        </p:spPr>
        <p:txBody>
          <a:bodyPr rtlCol="0">
            <a:normAutofit fontScale="90000"/>
          </a:bodyPr>
          <a:lstStyle/>
          <a:p>
            <a:pPr rtl="0">
              <a:lnSpc>
                <a:spcPct val="150000"/>
              </a:lnSpc>
            </a:pPr>
            <a:r>
              <a:rPr lang="zh-CN" altLang="en-US" sz="4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如何有效带领小组查经</a:t>
            </a:r>
            <a:br>
              <a:rPr lang="en-US" altLang="zh-CN" sz="4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哥林多前</a:t>
            </a:r>
            <a:r>
              <a:rPr lang="en-US" altLang="zh-CN" sz="3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3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后书查经说明会</a:t>
            </a:r>
            <a:endParaRPr lang="zh-cn" sz="36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9107CE13-DFD5-424B-B4BF-ADF75F397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245" y="3492092"/>
            <a:ext cx="8853405" cy="1220477"/>
          </a:xfrm>
        </p:spPr>
        <p:txBody>
          <a:bodyPr rtlCol="0">
            <a:normAutofit/>
          </a:bodyPr>
          <a:lstStyle/>
          <a:p>
            <a:pPr rtl="0"/>
            <a:r>
              <a:rPr lang="en-US" altLang="zh-CN" sz="4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2025.12.13 </a:t>
            </a:r>
          </a:p>
        </p:txBody>
      </p:sp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1452" y="1292675"/>
            <a:ext cx="11354024" cy="4750180"/>
          </a:xfrm>
        </p:spPr>
        <p:txBody>
          <a:bodyPr rtlCol="0">
            <a:normAutofit/>
          </a:bodyPr>
          <a:lstStyle/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endParaRPr lang="en-US" altLang="zh-CN" sz="20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本人亲临与权柄的替代品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不只是本人同在的替代品，还是权柄的象征；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属于应时性质的文件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针对收信人遭遇到的某个特殊情况而写成的；</a:t>
            </a:r>
            <a:endParaRPr lang="en-US" altLang="zh-CN" sz="2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审核书信和递送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书信抄写的人是经过训练的文书或秘书，作者在信的结尾会亲笔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         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写下最后的问安；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为基督徒团体而写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新约书信实给替代的会众所写，再大声诵读出来；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新约书信的格式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序言（引言），正文和结语三大部分。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50000"/>
              </a:lnSpc>
              <a:spcAft>
                <a:spcPts val="800"/>
              </a:spcAft>
              <a:buFont typeface="Wingdings" panose="05000000000000000000" pitchFamily="2" charset="2"/>
              <a:buChar char="l"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序言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：主要内容为写信人，收信人，问候，感恩祷告四个部分；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50000"/>
              </a:lnSpc>
              <a:spcAft>
                <a:spcPts val="800"/>
              </a:spcAft>
              <a:buFont typeface="Wingdings" panose="05000000000000000000" pitchFamily="2" charset="2"/>
              <a:buChar char="l"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正文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：书信的主体，包含教导，劝诫，斥责和勉励；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50000"/>
              </a:lnSpc>
              <a:spcAft>
                <a:spcPts val="800"/>
              </a:spcAft>
              <a:buFont typeface="Wingdings" panose="05000000000000000000" pitchFamily="2" charset="2"/>
              <a:buChar char="l"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结语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：包含了作者的计划，劝勉，问安，祝福等。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18" y="815145"/>
            <a:ext cx="10843727" cy="898947"/>
          </a:xfrm>
        </p:spPr>
        <p:txBody>
          <a:bodyPr rtlCol="0"/>
          <a:lstStyle/>
          <a:p>
            <a:r>
              <a:rPr lang="zh-CN" altLang="en-US" sz="3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八</a:t>
            </a:r>
            <a:r>
              <a:rPr lang="zh-CN" altLang="en-US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，论述性文体 </a:t>
            </a:r>
            <a:r>
              <a:rPr lang="en-US"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 </a:t>
            </a:r>
            <a:r>
              <a:rPr lang="zh-CN" altLang="en-US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新约书信的特点：</a:t>
            </a:r>
            <a:b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829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0348" y="1397242"/>
            <a:ext cx="11354024" cy="4750180"/>
          </a:xfrm>
        </p:spPr>
        <p:txBody>
          <a:bodyPr rtlCol="0">
            <a:normAutofit lnSpcReduction="10000"/>
          </a:bodyPr>
          <a:lstStyle/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endParaRPr lang="en-US" altLang="zh-CN" sz="20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）上文下理原则：</a:t>
            </a:r>
            <a:endParaRPr lang="en-US" altLang="zh-CN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0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上文下理”</a:t>
            </a:r>
            <a:r>
              <a:rPr lang="zh-CN" altLang="en-US" sz="2000" b="1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20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是掌握经文信息的关键，它提供作者思想上的连贯性，使读者容易理解经文；</a:t>
            </a:r>
            <a:endParaRPr lang="en-US" altLang="zh-CN" sz="20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观察</a:t>
            </a:r>
            <a:r>
              <a:rPr lang="zh-CN" altLang="zh-CN" sz="20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上下文的脉络</a:t>
            </a:r>
            <a:r>
              <a:rPr lang="zh-CN" altLang="en-US" sz="2000" b="1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2000" b="1" dirty="0">
                <a:solidFill>
                  <a:srgbClr val="00206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预备查经时，要熟读整章乃至整卷经文，</a:t>
            </a:r>
            <a:r>
              <a:rPr lang="zh-CN" altLang="zh-CN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观察查考的经文与前后</a:t>
            </a:r>
            <a:endParaRPr lang="en-US" altLang="zh-CN" sz="2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50000"/>
              </a:lnSpc>
              <a:spcAft>
                <a:spcPts val="800"/>
              </a:spcAft>
              <a:buNone/>
            </a:pPr>
            <a:r>
              <a:rPr lang="en-US" altLang="zh-CN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经文有什么直接关系？</a:t>
            </a:r>
            <a:r>
              <a:rPr lang="zh-CN" altLang="en-US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有的</a:t>
            </a:r>
            <a:r>
              <a:rPr lang="zh-CN" altLang="zh-CN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甚至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要涉及到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zh-CN" altLang="zh-CN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整章或整卷书</a:t>
            </a:r>
            <a:r>
              <a:rPr lang="zh-CN" altLang="en-US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有什么</a:t>
            </a:r>
            <a:r>
              <a:rPr lang="zh-CN" altLang="zh-CN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前后关联</a:t>
            </a:r>
            <a:r>
              <a:rPr lang="zh-CN" altLang="en-US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由近到远与</a:t>
            </a:r>
            <a:endParaRPr lang="en-US" altLang="zh-CN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50000"/>
              </a:lnSpc>
              <a:spcAft>
                <a:spcPts val="800"/>
              </a:spcAft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这段经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文</a:t>
            </a:r>
            <a:r>
              <a:rPr lang="zh-CN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主题相关的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，都是上下文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206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000" b="1" dirty="0">
                <a:solidFill>
                  <a:srgbClr val="00206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需要有</a:t>
            </a:r>
            <a:r>
              <a:rPr lang="zh-CN" altLang="zh-CN" sz="2000" b="1" dirty="0">
                <a:solidFill>
                  <a:srgbClr val="00206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福尔摩斯</a:t>
            </a:r>
            <a:r>
              <a:rPr lang="zh-CN" altLang="en-US" sz="2000" b="1" dirty="0">
                <a:solidFill>
                  <a:srgbClr val="00206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的契而不舍的</a:t>
            </a:r>
            <a:r>
              <a:rPr lang="zh-CN" altLang="zh-CN" sz="2000" b="1" dirty="0">
                <a:solidFill>
                  <a:srgbClr val="00206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探索</a:t>
            </a:r>
            <a:r>
              <a:rPr lang="zh-CN" altLang="en-US" sz="2000" b="1" dirty="0">
                <a:solidFill>
                  <a:srgbClr val="00206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精神</a:t>
            </a:r>
            <a:r>
              <a:rPr lang="zh-CN" altLang="zh-CN" sz="2000" b="1" dirty="0">
                <a:solidFill>
                  <a:srgbClr val="00206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en-US" altLang="zh-CN" sz="2400" b="1" dirty="0">
                <a:solidFill>
                  <a:srgbClr val="00206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例如：</a:t>
            </a:r>
            <a:r>
              <a:rPr lang="zh-CN" altLang="en-US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（林前</a:t>
            </a:r>
            <a:r>
              <a:rPr lang="en-US" altLang="zh-CN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10:14-15</a:t>
            </a:r>
            <a:r>
              <a:rPr lang="zh-CN" altLang="en-US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）</a:t>
            </a:r>
            <a:r>
              <a:rPr lang="zh-CN" altLang="zh-CN" sz="2000" b="1" dirty="0">
                <a:solidFill>
                  <a:srgbClr val="00206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关于</a:t>
            </a:r>
            <a:r>
              <a:rPr lang="zh-CN" altLang="en-US" sz="2000" b="1" dirty="0">
                <a:solidFill>
                  <a:srgbClr val="00206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拜偶像的事，</a:t>
            </a:r>
            <a:endParaRPr lang="en-US" altLang="zh-CN" sz="2000" b="1" dirty="0">
              <a:solidFill>
                <a:srgbClr val="00206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r>
              <a:rPr lang="zh-CN" altLang="en-US" sz="2000" b="1" dirty="0">
                <a:solidFill>
                  <a:srgbClr val="00206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“上文”是（</a:t>
            </a:r>
            <a:r>
              <a:rPr lang="en-US" altLang="zh-CN" sz="2000" b="1" dirty="0">
                <a:solidFill>
                  <a:srgbClr val="00206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000" b="1" dirty="0">
                <a:solidFill>
                  <a:srgbClr val="00206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000" b="1" dirty="0">
                <a:solidFill>
                  <a:srgbClr val="00206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1-7</a:t>
            </a:r>
            <a:r>
              <a:rPr lang="zh-CN" altLang="en-US" sz="2000" b="1" dirty="0">
                <a:solidFill>
                  <a:srgbClr val="00206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），不要贪恋恶事，也不要拜偶像；</a:t>
            </a:r>
            <a:r>
              <a:rPr lang="en-US" altLang="zh-CN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r>
              <a:rPr lang="zh-CN" altLang="en-US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“下文”是（</a:t>
            </a:r>
            <a:r>
              <a:rPr lang="en-US" altLang="zh-CN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10:23-24</a:t>
            </a:r>
            <a:r>
              <a:rPr lang="zh-CN" altLang="en-US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），凡事为要荣耀神而行。</a:t>
            </a:r>
            <a:endParaRPr lang="en-US" altLang="zh-CN" sz="2000" b="1" dirty="0">
              <a:solidFill>
                <a:srgbClr val="00206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r>
              <a:rPr lang="en-US" altLang="zh-CN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07" y="818979"/>
            <a:ext cx="10843727" cy="898947"/>
          </a:xfrm>
        </p:spPr>
        <p:txBody>
          <a:bodyPr rtlCol="0"/>
          <a:lstStyle/>
          <a:p>
            <a:r>
              <a:rPr lang="zh-CN" altLang="en-US" sz="3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九</a:t>
            </a:r>
            <a:r>
              <a:rPr lang="zh-CN" altLang="en-US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，论述性文体</a:t>
            </a:r>
            <a:r>
              <a:rPr lang="en-US"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哥林多前</a:t>
            </a:r>
            <a:r>
              <a:rPr lang="en-US"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后书</a:t>
            </a:r>
            <a:r>
              <a:rPr lang="en-US" altLang="zh-CN" sz="3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解经基本原则：</a:t>
            </a:r>
            <a:b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143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7976" y="1347175"/>
            <a:ext cx="11354024" cy="4967485"/>
          </a:xfrm>
        </p:spPr>
        <p:txBody>
          <a:bodyPr rtlCol="0">
            <a:normAutofit fontScale="92500" lnSpcReduction="10000"/>
          </a:bodyPr>
          <a:lstStyle/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endParaRPr lang="en-US" altLang="zh-CN" sz="20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）历史背景原则：</a:t>
            </a: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lnSpc>
                <a:spcPct val="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尝试将自己置身于经卷的那个年代，了解其历史，地理，文化，宗教礼仪及社会习俗。</a:t>
            </a:r>
            <a:endParaRPr lang="en-US" altLang="zh-CN" sz="22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举例：</a:t>
            </a:r>
            <a:r>
              <a:rPr lang="zh-CN" altLang="en-US" sz="2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（林前</a:t>
            </a:r>
            <a:r>
              <a:rPr lang="en-US" altLang="zh-CN" sz="2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11</a:t>
            </a:r>
            <a:r>
              <a:rPr lang="zh-CN" altLang="en-US" sz="2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：</a:t>
            </a:r>
            <a:r>
              <a:rPr lang="en-US" altLang="zh-CN" sz="2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1-16</a:t>
            </a:r>
            <a:r>
              <a:rPr lang="en-US" altLang="zh-CN" sz="2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：敬拜时妇女蒙头的问题。</a:t>
            </a:r>
            <a:endParaRPr lang="en-US" altLang="zh-CN" sz="22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以经解经原则：</a:t>
            </a: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lnSpc>
                <a:spcPct val="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2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引证其他经文为根据来解释</a:t>
            </a:r>
            <a:r>
              <a:rPr lang="zh-CN" altLang="en-US" sz="22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此</a:t>
            </a:r>
            <a:r>
              <a:rPr lang="zh-CN" altLang="zh-CN" sz="22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经文</a:t>
            </a:r>
            <a:r>
              <a:rPr lang="zh-CN" altLang="en-US" sz="22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，圣经是神所默示的，不会互相矛盾；</a:t>
            </a:r>
            <a:endParaRPr lang="en-US" altLang="zh-CN" sz="22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同一事不同记载，</a:t>
            </a:r>
            <a:r>
              <a:rPr lang="zh-CN" altLang="zh-CN" sz="22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各书卷能互</a:t>
            </a:r>
            <a:r>
              <a:rPr lang="zh-CN" altLang="zh-CN" sz="2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为解释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，互相补充</a:t>
            </a:r>
            <a:r>
              <a:rPr lang="zh-CN" altLang="zh-CN" sz="2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2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显明</a:t>
            </a:r>
            <a:r>
              <a:rPr lang="zh-CN" altLang="en-US" sz="22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圣经</a:t>
            </a:r>
            <a:r>
              <a:rPr lang="zh-CN" altLang="zh-CN" sz="22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是真理。</a:t>
            </a:r>
            <a:endParaRPr lang="en-US" altLang="zh-CN" sz="22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举例：</a:t>
            </a:r>
            <a:r>
              <a:rPr lang="zh-CN" altLang="en-US" sz="2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（林前</a:t>
            </a:r>
            <a:r>
              <a:rPr lang="en-US" altLang="zh-CN" sz="2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15:45-47</a:t>
            </a:r>
            <a:r>
              <a:rPr lang="zh-CN" altLang="en-US" sz="2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）保罗用“亚当”作对比，预表了耶稣基督，</a:t>
            </a:r>
            <a:endParaRPr lang="en-US" altLang="zh-CN" sz="22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r>
              <a:rPr lang="en-US" altLang="zh-CN" sz="2200" b="1" dirty="0">
                <a:solidFill>
                  <a:srgbClr val="00206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2200" b="1" dirty="0">
                <a:solidFill>
                  <a:srgbClr val="00206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（罗</a:t>
            </a:r>
            <a:r>
              <a:rPr lang="en-US" altLang="zh-CN" sz="2200" b="1" dirty="0">
                <a:solidFill>
                  <a:srgbClr val="00206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2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:12-21</a:t>
            </a:r>
            <a:r>
              <a:rPr lang="zh-CN" altLang="en-US" sz="2200" b="1" dirty="0">
                <a:solidFill>
                  <a:srgbClr val="00206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）第一个亚当是尘土造的，末后的亚当是天上来的；</a:t>
            </a:r>
            <a:endParaRPr lang="en-US" altLang="zh-CN" sz="2200" b="1" dirty="0">
              <a:solidFill>
                <a:srgbClr val="00206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r>
              <a:rPr lang="zh-CN" altLang="en-US" sz="2200" b="1" dirty="0">
                <a:solidFill>
                  <a:srgbClr val="00206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第一个亚当悖逆神，把罪和死亡带入世界，但末后的亚当顺服</a:t>
            </a:r>
            <a:endParaRPr lang="en-US" altLang="zh-CN" sz="2200" b="1" dirty="0">
              <a:solidFill>
                <a:srgbClr val="00206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r>
              <a:rPr lang="en-US" altLang="zh-CN" sz="2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</a:t>
            </a:r>
            <a:r>
              <a:rPr lang="zh-CN" altLang="en-US" sz="2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父神，带来义和生命。</a:t>
            </a:r>
            <a:endParaRPr lang="en-US" altLang="zh-CN" sz="2200" b="1" dirty="0">
              <a:solidFill>
                <a:srgbClr val="00206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55" y="979252"/>
            <a:ext cx="10843727" cy="367924"/>
          </a:xfrm>
        </p:spPr>
        <p:txBody>
          <a:bodyPr rtlCol="0"/>
          <a:lstStyle/>
          <a:p>
            <a:r>
              <a:rPr lang="zh-CN" altLang="en-US" sz="3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七，论述性文体</a:t>
            </a:r>
            <a:r>
              <a:rPr lang="en-US" altLang="zh-CN" sz="3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3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哥林多前</a:t>
            </a:r>
            <a:r>
              <a:rPr lang="en-US" altLang="zh-CN" sz="3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3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后书</a:t>
            </a:r>
            <a:r>
              <a:rPr lang="en-US" altLang="zh-CN" sz="3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sz="3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解经基本原则：</a:t>
            </a:r>
            <a:b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144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0207" y="1829769"/>
            <a:ext cx="11354024" cy="4750180"/>
          </a:xfrm>
        </p:spPr>
        <p:txBody>
          <a:bodyPr rtlCol="0">
            <a:normAutofit fontScale="40000" lnSpcReduction="20000"/>
          </a:bodyPr>
          <a:lstStyle/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Char char="u"/>
            </a:pPr>
            <a:r>
              <a:rPr lang="zh-CN" altLang="en-US" sz="8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8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归纳法查经</a:t>
            </a:r>
            <a:r>
              <a:rPr lang="zh-CN" altLang="zh-CN" sz="8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是最基本且最有效的研经方法</a:t>
            </a:r>
            <a:r>
              <a:rPr lang="zh-CN" altLang="en-US" sz="8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zh-CN" altLang="zh-CN" sz="8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51130" indent="0" algn="just">
              <a:lnSpc>
                <a:spcPct val="70000"/>
              </a:lnSpc>
              <a:spcAft>
                <a:spcPts val="800"/>
              </a:spcAft>
              <a:buFontTx/>
              <a:buNone/>
              <a:defRPr/>
            </a:pPr>
            <a:r>
              <a:rPr lang="en-US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marL="151130" indent="0" algn="just">
              <a:lnSpc>
                <a:spcPct val="70000"/>
              </a:lnSpc>
              <a:spcAft>
                <a:spcPts val="800"/>
              </a:spcAft>
              <a:buFontTx/>
              <a:buNone/>
              <a:defRPr/>
            </a:pPr>
            <a:r>
              <a:rPr lang="en-US" altLang="zh-CN" sz="8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8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观察（</a:t>
            </a:r>
            <a:r>
              <a:rPr lang="en-US" altLang="zh-CN" sz="86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8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bservation</a:t>
            </a:r>
            <a:r>
              <a:rPr lang="zh-CN" altLang="zh-CN" sz="8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8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zh-CN" altLang="en-US" sz="7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详细查</a:t>
            </a:r>
            <a:r>
              <a:rPr lang="zh-CN" altLang="zh-CN" sz="7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考，寻求经文在说什么？</a:t>
            </a:r>
            <a:endParaRPr lang="en-US" altLang="zh-CN" sz="7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151130" indent="0" algn="just">
              <a:lnSpc>
                <a:spcPct val="107000"/>
              </a:lnSpc>
              <a:spcAft>
                <a:spcPts val="800"/>
              </a:spcAft>
              <a:buFontTx/>
              <a:buNone/>
              <a:defRPr/>
            </a:pPr>
            <a:r>
              <a:rPr lang="en-US" altLang="zh-CN" sz="8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8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解释（</a:t>
            </a:r>
            <a:r>
              <a:rPr lang="en-US" altLang="zh-CN" sz="86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8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nterpretation</a:t>
            </a:r>
            <a:r>
              <a:rPr lang="zh-CN" altLang="zh-CN" sz="8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）：</a:t>
            </a:r>
            <a:r>
              <a:rPr lang="zh-CN" altLang="zh-CN" sz="7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经文的意思是什么？</a:t>
            </a:r>
            <a:endParaRPr lang="en-US" altLang="zh-CN" sz="7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151130" indent="0" algn="just">
              <a:lnSpc>
                <a:spcPct val="107000"/>
              </a:lnSpc>
              <a:spcAft>
                <a:spcPts val="800"/>
              </a:spcAft>
              <a:buFontTx/>
              <a:buNone/>
              <a:defRPr/>
            </a:pPr>
            <a:r>
              <a:rPr lang="en-US" altLang="zh-CN" sz="8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8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应用（</a:t>
            </a:r>
            <a:r>
              <a:rPr lang="en-US" altLang="zh-CN" sz="86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8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pplication</a:t>
            </a:r>
            <a:r>
              <a:rPr lang="zh-CN" altLang="zh-CN" sz="8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8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:  </a:t>
            </a:r>
            <a:r>
              <a:rPr lang="zh-CN" altLang="zh-CN" sz="7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经文对我有什么意义？应当做什么？</a:t>
            </a:r>
          </a:p>
          <a:p>
            <a:pPr marL="151130" indent="29210" algn="just">
              <a:lnSpc>
                <a:spcPct val="107000"/>
              </a:lnSpc>
              <a:spcAft>
                <a:spcPts val="800"/>
              </a:spcAft>
              <a:defRPr/>
            </a:pPr>
            <a:endParaRPr lang="zh-CN" altLang="zh-CN" sz="20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zh-CN" altLang="zh-CN" sz="2400" dirty="0">
              <a:solidFill>
                <a:srgbClr val="00206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Tx/>
              <a:buNone/>
            </a:pPr>
            <a:r>
              <a:rPr lang="zh-CN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07" y="782502"/>
            <a:ext cx="10843727" cy="898947"/>
          </a:xfrm>
        </p:spPr>
        <p:txBody>
          <a:bodyPr rtlCol="0"/>
          <a:lstStyle/>
          <a:p>
            <a:r>
              <a:rPr lang="zh-CN" altLang="en-US" sz="3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八</a:t>
            </a:r>
            <a:r>
              <a:rPr lang="zh-CN" altLang="en-US" sz="3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，研经三部曲 </a:t>
            </a:r>
            <a:r>
              <a:rPr lang="en-US" altLang="zh-CN" sz="3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 </a:t>
            </a:r>
            <a:r>
              <a:rPr lang="zh-CN" altLang="en-US" sz="3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归纳法查经（</a:t>
            </a:r>
            <a:r>
              <a:rPr lang="en-US" altLang="zh-CN" sz="3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OIA</a:t>
            </a:r>
            <a:r>
              <a:rPr lang="zh-CN" altLang="en-US" sz="3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br>
              <a:rPr lang="zh-CN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2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7547" y="1628100"/>
            <a:ext cx="11354024" cy="4750180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归纳法查经</a:t>
            </a: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是最基本且最有效的研经方法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51130" indent="0" algn="just">
              <a:lnSpc>
                <a:spcPct val="120000"/>
              </a:lnSpc>
              <a:spcAft>
                <a:spcPts val="800"/>
              </a:spcAft>
              <a:buFontTx/>
              <a:buNone/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观察（</a:t>
            </a:r>
            <a:r>
              <a:rPr lang="en-US" altLang="zh-CN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bservation</a:t>
            </a: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en-US" altLang="zh-CN" sz="2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zh-CN" altLang="en-US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详细观察一段经文</a:t>
            </a:r>
            <a:r>
              <a:rPr lang="zh-CN" altLang="zh-CN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，寻求经文在说什么？</a:t>
            </a:r>
            <a:endParaRPr lang="en-US" altLang="zh-CN" sz="2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608330" indent="-457200" algn="just">
              <a:lnSpc>
                <a:spcPct val="70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找出每段经文的主干和枝叶，</a:t>
            </a:r>
            <a:endParaRPr lang="en-US" altLang="zh-CN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494030" indent="-342900" algn="just">
              <a:lnSpc>
                <a:spcPct val="70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认清关系（上文下理，历史文化，地理背景，因果关系等）</a:t>
            </a:r>
            <a:endParaRPr lang="en-US" altLang="zh-CN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494030" indent="-342900" algn="just">
              <a:lnSpc>
                <a:spcPct val="70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注意结构（参考平行经文，找出主题句子，注意字词，段落，）</a:t>
            </a:r>
            <a:endParaRPr lang="en-US" altLang="zh-CN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07" y="782502"/>
            <a:ext cx="10843727" cy="898947"/>
          </a:xfrm>
        </p:spPr>
        <p:txBody>
          <a:bodyPr rtlCol="0"/>
          <a:lstStyle/>
          <a:p>
            <a:r>
              <a:rPr lang="zh-CN" altLang="en-US" sz="3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八</a:t>
            </a:r>
            <a:r>
              <a:rPr lang="zh-CN" altLang="en-US" sz="3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，研经三部曲 </a:t>
            </a:r>
            <a:r>
              <a:rPr lang="en-US" altLang="zh-CN" sz="3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 </a:t>
            </a:r>
            <a:r>
              <a:rPr lang="zh-CN" altLang="en-US" sz="3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归纳法查经（</a:t>
            </a:r>
            <a:r>
              <a:rPr lang="en-US" altLang="zh-CN" sz="3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OIA</a:t>
            </a:r>
            <a:r>
              <a:rPr lang="zh-CN" altLang="en-US" sz="3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br>
              <a:rPr lang="zh-CN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77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8328" y="1550241"/>
            <a:ext cx="11258924" cy="4950017"/>
          </a:xfrm>
        </p:spPr>
        <p:txBody>
          <a:bodyPr rtlCol="0">
            <a:normAutofit fontScale="2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altLang="zh-CN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9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9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zh-CN" sz="9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解释（</a:t>
            </a:r>
            <a:r>
              <a:rPr lang="en-US" altLang="zh-CN" sz="9600" b="1" u="sng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altLang="zh-CN" sz="9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nterpretation</a:t>
            </a:r>
            <a:r>
              <a:rPr lang="zh-CN" altLang="zh-CN" sz="9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en-US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9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根据所观察到的事实去探究经文的原意，这</a:t>
            </a:r>
            <a:r>
              <a:rPr lang="zh-CN" altLang="zh-CN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经文</a:t>
            </a:r>
            <a:r>
              <a:rPr lang="zh-CN" altLang="en-US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作何解释？</a:t>
            </a:r>
            <a:endParaRPr lang="en-US" altLang="zh-CN" sz="9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lang="zh-CN" altLang="en-US" sz="9600" b="1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勤发问题</a:t>
            </a:r>
            <a:r>
              <a:rPr lang="zh-CN" altLang="en-US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：提的问题越多越好</a:t>
            </a:r>
            <a:endParaRPr lang="en-US" altLang="zh-CN" sz="9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采取不同的方式发问，借此找出经文关键性的意义及难解的地方，</a:t>
            </a:r>
            <a:r>
              <a:rPr lang="en-US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</a:p>
          <a:p>
            <a:pPr>
              <a:lnSpc>
                <a:spcPct val="100000"/>
              </a:lnSpc>
            </a:pP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这句话的意思是什么？它的用意在何处？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这句话或这个字词的重要性在哪里？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词和词，句和句之间的关系如何？为什么？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经文的思路如何发展？高潮在哪里？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多问“为什么”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n"/>
            </a:pPr>
            <a:endParaRPr lang="zh-CN" altLang="zh-CN" sz="2400" dirty="0">
              <a:solidFill>
                <a:srgbClr val="00206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Tx/>
              <a:buNone/>
            </a:pPr>
            <a:r>
              <a:rPr lang="zh-CN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07" y="867282"/>
            <a:ext cx="10843727" cy="464958"/>
          </a:xfrm>
        </p:spPr>
        <p:txBody>
          <a:bodyPr rtlCol="0"/>
          <a:lstStyle/>
          <a:p>
            <a:r>
              <a:rPr lang="zh-CN" altLang="en-US" sz="3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八</a:t>
            </a:r>
            <a:r>
              <a:rPr lang="zh-CN" altLang="en-US" sz="3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，研经三部曲 </a:t>
            </a:r>
            <a:r>
              <a:rPr lang="en-US" altLang="zh-CN" sz="3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 </a:t>
            </a:r>
            <a:r>
              <a:rPr lang="zh-CN" altLang="en-US" sz="3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归纳法查经（</a:t>
            </a:r>
            <a:r>
              <a:rPr lang="en-US" altLang="zh-CN" sz="3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OIA</a:t>
            </a:r>
            <a:r>
              <a:rPr lang="zh-CN" altLang="en-US" sz="3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br>
              <a:rPr lang="zh-CN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8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8328" y="1550241"/>
            <a:ext cx="11258924" cy="4950017"/>
          </a:xfrm>
        </p:spPr>
        <p:txBody>
          <a:bodyPr rtlCol="0">
            <a:normAutofit fontScale="2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altLang="zh-CN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9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9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zh-CN" sz="9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解释（</a:t>
            </a:r>
            <a:r>
              <a:rPr lang="en-US" altLang="zh-CN" sz="9600" b="1" u="sng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altLang="zh-CN" sz="9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nterpretation</a:t>
            </a:r>
            <a:r>
              <a:rPr lang="zh-CN" altLang="zh-CN" sz="9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en-US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9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根据所观察到的事实去探究经文的原意，这</a:t>
            </a:r>
            <a:r>
              <a:rPr lang="zh-CN" altLang="zh-CN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经文</a:t>
            </a:r>
            <a:r>
              <a:rPr lang="zh-CN" altLang="en-US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作何解释？</a:t>
            </a:r>
            <a:endParaRPr lang="en-US" altLang="zh-CN" sz="9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lang="zh-CN" altLang="en-US" sz="11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9600" b="1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逐题解答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：针对提出的问题在经文中找答案；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8000" b="1" dirty="0">
                <a:solidFill>
                  <a:srgbClr val="00206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针对提出的问题在经文中找答案；</a:t>
            </a:r>
            <a:r>
              <a:rPr lang="zh-CN" altLang="zh-CN" sz="80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圣经解释只有一种解释，应用却可多方面的，</a:t>
            </a:r>
            <a:endParaRPr lang="en-US" altLang="zh-CN" sz="8000" b="1" kern="1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8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80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注意上下文思想的一贯性，历史背景，文法结构，以经解经，逻辑推理</a:t>
            </a:r>
            <a:endParaRPr lang="en-US" altLang="zh-CN" sz="8000" b="1" kern="1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n"/>
            </a:pPr>
            <a:r>
              <a:rPr lang="en-US" altLang="zh-CN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9600" b="1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归纳总结：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找出经文的结构和大纲；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n"/>
            </a:pPr>
            <a:r>
              <a:rPr lang="en-US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9600" b="1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找出主题：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总结经文的核心思想（主题）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9600" b="1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解释经文时，注意：</a:t>
            </a:r>
            <a:endParaRPr lang="en-US" altLang="zh-CN" sz="9600" b="1" dirty="0">
              <a:solidFill>
                <a:srgbClr val="00206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1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不可轻易用灵意解经；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不可凭自己的主观猜测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49403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endParaRPr lang="zh-CN" altLang="zh-CN" sz="11200" b="1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zh-CN" altLang="zh-CN" sz="2400" dirty="0">
              <a:solidFill>
                <a:srgbClr val="00206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Tx/>
              <a:buNone/>
            </a:pPr>
            <a:r>
              <a:rPr lang="zh-CN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07" y="867282"/>
            <a:ext cx="10843727" cy="464958"/>
          </a:xfrm>
        </p:spPr>
        <p:txBody>
          <a:bodyPr rtlCol="0"/>
          <a:lstStyle/>
          <a:p>
            <a:r>
              <a:rPr lang="zh-CN" altLang="en-US" sz="3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八</a:t>
            </a:r>
            <a:r>
              <a:rPr lang="zh-CN" altLang="en-US" sz="3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，研经三部曲 </a:t>
            </a:r>
            <a:r>
              <a:rPr lang="en-US" altLang="zh-CN" sz="3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 </a:t>
            </a:r>
            <a:r>
              <a:rPr lang="zh-CN" altLang="en-US" sz="3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归纳法查经（</a:t>
            </a:r>
            <a:r>
              <a:rPr lang="en-US" altLang="zh-CN" sz="3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OIA</a:t>
            </a:r>
            <a:r>
              <a:rPr lang="zh-CN" altLang="en-US" sz="3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br>
              <a:rPr lang="zh-CN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132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7079" y="1119739"/>
            <a:ext cx="11354024" cy="4750180"/>
          </a:xfrm>
        </p:spPr>
        <p:txBody>
          <a:bodyPr rtlCol="0">
            <a:normAutofit fontScale="25000" lnSpcReduction="20000"/>
          </a:bodyPr>
          <a:lstStyle/>
          <a:p>
            <a:pPr marL="151130" indent="0" algn="just">
              <a:lnSpc>
                <a:spcPct val="120000"/>
              </a:lnSpc>
              <a:spcAft>
                <a:spcPts val="800"/>
              </a:spcAft>
              <a:buFontTx/>
              <a:buNone/>
              <a:defRPr/>
            </a:pPr>
            <a:r>
              <a:rPr lang="en-US" altLang="zh-CN" sz="9600" b="1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9600" b="1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）应用 （</a:t>
            </a:r>
            <a:r>
              <a:rPr lang="en-US" altLang="zh-CN" sz="9600" b="1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Application</a:t>
            </a:r>
            <a:r>
              <a:rPr lang="zh-CN" altLang="en-US" sz="9600" b="1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）这经文对我有何意义？</a:t>
            </a:r>
            <a:endParaRPr lang="en-US" altLang="zh-CN" sz="9600" dirty="0">
              <a:solidFill>
                <a:srgbClr val="00206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151130" indent="0" algn="just">
              <a:lnSpc>
                <a:spcPct val="120000"/>
              </a:lnSpc>
              <a:spcAft>
                <a:spcPts val="800"/>
              </a:spcAft>
              <a:buFontTx/>
              <a:buNone/>
              <a:defRPr/>
            </a:pPr>
            <a:r>
              <a:rPr lang="zh-CN" altLang="en-US" sz="8000" b="1" kern="100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找出</a:t>
            </a:r>
            <a:r>
              <a:rPr lang="zh-CN" altLang="en-US" sz="8000" b="1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原则：这段经文中的原则是什么？</a:t>
            </a:r>
            <a:r>
              <a:rPr lang="en-US" altLang="zh-CN" sz="8000" b="1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</a:t>
            </a:r>
          </a:p>
          <a:p>
            <a:pPr algn="just">
              <a:lnSpc>
                <a:spcPct val="50000"/>
              </a:lnSpc>
              <a:spcAft>
                <a:spcPts val="800"/>
              </a:spcAft>
              <a:buFont typeface="Wingdings" panose="05000000000000000000" pitchFamily="2" charset="2"/>
              <a:buChar char="u"/>
            </a:pPr>
            <a:r>
              <a:rPr lang="en-US" altLang="zh-CN" sz="8000" b="1" kern="100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8000" b="1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列出细节：我在日常生活中当有怎样的调整？</a:t>
            </a:r>
            <a:r>
              <a:rPr lang="en-US" altLang="zh-CN" sz="8000" b="1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 </a:t>
            </a:r>
          </a:p>
          <a:p>
            <a:pPr marL="0" indent="0" algn="just">
              <a:lnSpc>
                <a:spcPct val="50000"/>
              </a:lnSpc>
              <a:spcAft>
                <a:spcPts val="800"/>
              </a:spcAft>
              <a:buNone/>
            </a:pPr>
            <a:r>
              <a:rPr lang="en-US" altLang="zh-CN" sz="8000" b="1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 A) </a:t>
            </a:r>
            <a:r>
              <a:rPr lang="zh-CN" altLang="en-US" sz="8000" b="1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从对神，对人，对己三方面着手：</a:t>
            </a:r>
            <a:endParaRPr lang="en-US" altLang="zh-CN" sz="8000" b="1" kern="100" dirty="0">
              <a:solidFill>
                <a:srgbClr val="00206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50000"/>
              </a:lnSpc>
              <a:spcAft>
                <a:spcPts val="800"/>
              </a:spcAft>
              <a:buNone/>
            </a:pPr>
            <a:r>
              <a:rPr lang="en-US" altLang="zh-CN" sz="8000" b="1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      </a:t>
            </a:r>
            <a:r>
              <a:rPr lang="zh-CN" altLang="zh-CN" sz="8000" b="1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对神</a:t>
            </a:r>
            <a:r>
              <a:rPr lang="en-SG" altLang="zh-CN" sz="8000" b="1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zh-CN" sz="8000" b="1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我应当做出什么回应？</a:t>
            </a:r>
            <a:endParaRPr lang="en-US" altLang="zh-CN" sz="8000" b="1" kern="100" dirty="0">
              <a:solidFill>
                <a:srgbClr val="00206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50000"/>
              </a:lnSpc>
              <a:spcAft>
                <a:spcPts val="800"/>
              </a:spcAft>
              <a:buNone/>
            </a:pPr>
            <a:r>
              <a:rPr lang="en-US" altLang="zh-CN" sz="8000" b="1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      </a:t>
            </a:r>
            <a:r>
              <a:rPr lang="zh-CN" altLang="zh-CN" sz="8000" b="1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对人</a:t>
            </a:r>
            <a:r>
              <a:rPr lang="en-US" altLang="zh-CN" sz="8000" b="1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zh-CN" sz="8000" b="1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我当如何改善与别人之间的关系？</a:t>
            </a:r>
            <a:endParaRPr lang="en-US" altLang="zh-CN" sz="8000" b="1" kern="100" dirty="0">
              <a:solidFill>
                <a:srgbClr val="00206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50000"/>
              </a:lnSpc>
              <a:spcAft>
                <a:spcPts val="800"/>
              </a:spcAft>
              <a:buNone/>
            </a:pPr>
            <a:r>
              <a:rPr lang="en-US" altLang="zh-CN" sz="8000" b="1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      </a:t>
            </a:r>
            <a:r>
              <a:rPr lang="zh-CN" altLang="zh-CN" sz="8000" b="1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对己</a:t>
            </a:r>
            <a:r>
              <a:rPr lang="en-SG" altLang="zh-CN" sz="8000" b="1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zh-CN" sz="8000" b="1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我对自己的生活当做出怎样的调整？</a:t>
            </a:r>
            <a:endParaRPr lang="en-US" altLang="zh-CN" sz="8000" b="1" kern="100" dirty="0">
              <a:solidFill>
                <a:srgbClr val="00206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50000"/>
              </a:lnSpc>
              <a:spcAft>
                <a:spcPts val="800"/>
              </a:spcAft>
              <a:buNone/>
            </a:pPr>
            <a:r>
              <a:rPr lang="en-US" altLang="zh-CN" sz="8000" b="1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B) </a:t>
            </a:r>
            <a:r>
              <a:rPr lang="zh-CN" altLang="en-US" sz="8000" b="1" kern="100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从习得方面的知识，态度，行动三方面着手：</a:t>
            </a:r>
          </a:p>
          <a:p>
            <a:pPr marL="0" indent="0" algn="just">
              <a:lnSpc>
                <a:spcPct val="50000"/>
              </a:lnSpc>
              <a:spcAft>
                <a:spcPts val="800"/>
              </a:spcAft>
              <a:buNone/>
            </a:pPr>
            <a:r>
              <a:rPr lang="zh-CN" altLang="en-US" sz="8000" b="1" kern="100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    知识方面</a:t>
            </a:r>
            <a:r>
              <a:rPr lang="en-US" altLang="zh-CN" sz="8000" b="1" kern="100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---</a:t>
            </a:r>
            <a:r>
              <a:rPr lang="zh-CN" altLang="en-US" sz="8000" b="1" kern="100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经文如何帮助我对神，主，救恩，圣灵，人性等有进一步的认识？</a:t>
            </a:r>
          </a:p>
          <a:p>
            <a:pPr marL="0" indent="0" algn="just">
              <a:lnSpc>
                <a:spcPct val="50000"/>
              </a:lnSpc>
              <a:spcAft>
                <a:spcPts val="800"/>
              </a:spcAft>
              <a:buNone/>
            </a:pPr>
            <a:r>
              <a:rPr lang="zh-CN" altLang="en-US" sz="8000" b="1" kern="100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    态度方面</a:t>
            </a:r>
            <a:r>
              <a:rPr lang="en-US" altLang="zh-CN" sz="8000" b="1" kern="100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en-US" sz="8000" b="1" kern="100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因着对经文的了解，我在情感上当如何感应？在心态上如何认同？</a:t>
            </a:r>
          </a:p>
          <a:p>
            <a:pPr marL="0" indent="0" algn="just">
              <a:lnSpc>
                <a:spcPct val="50000"/>
              </a:lnSpc>
              <a:spcAft>
                <a:spcPts val="800"/>
              </a:spcAft>
              <a:buNone/>
            </a:pPr>
            <a:r>
              <a:rPr lang="zh-CN" altLang="en-US" sz="8000" b="1" kern="100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    行动方面</a:t>
            </a:r>
            <a:r>
              <a:rPr lang="en-US" altLang="zh-CN" sz="8000" b="1" kern="100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en-US" sz="8000" b="1" kern="100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我如何能将所认识与所体认的真理付诸行动？</a:t>
            </a:r>
            <a:endParaRPr lang="en-US" altLang="zh-CN" sz="8000" b="1" kern="100" dirty="0">
              <a:solidFill>
                <a:srgbClr val="00206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50000"/>
              </a:lnSpc>
              <a:spcAft>
                <a:spcPts val="800"/>
              </a:spcAft>
              <a:buFont typeface="Wingdings" panose="05000000000000000000" pitchFamily="2" charset="2"/>
              <a:buChar char="u"/>
            </a:pPr>
            <a:r>
              <a:rPr lang="en-US" altLang="zh-CN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80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身体力行</a:t>
            </a:r>
            <a:r>
              <a:rPr lang="zh-CN" altLang="en-US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 如何付诸行动？</a:t>
            </a:r>
            <a:endParaRPr lang="zh-CN" altLang="zh-CN" sz="80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Tx/>
              <a:buNone/>
            </a:pPr>
            <a:r>
              <a:rPr lang="zh-CN" altLang="zh-CN" sz="22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22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54" y="775580"/>
            <a:ext cx="10843727" cy="464958"/>
          </a:xfrm>
        </p:spPr>
        <p:txBody>
          <a:bodyPr rtlCol="0"/>
          <a:lstStyle/>
          <a:p>
            <a:r>
              <a:rPr lang="zh-CN" altLang="en-US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八，研经三部曲 </a:t>
            </a:r>
            <a:r>
              <a:rPr lang="en-US"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 </a:t>
            </a:r>
            <a:r>
              <a:rPr lang="zh-CN" altLang="en-US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归纳法查经（</a:t>
            </a:r>
            <a:r>
              <a:rPr lang="en-US"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OIA</a:t>
            </a:r>
            <a:r>
              <a:rPr lang="zh-CN" altLang="en-US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b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602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0876" y="1707689"/>
            <a:ext cx="11354024" cy="4750180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FontTx/>
              <a:buNone/>
              <a:defRPr/>
            </a:pPr>
            <a:r>
              <a:rPr lang="en-SG" altLang="zh-CN" sz="2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* </a:t>
            </a:r>
            <a:r>
              <a:rPr lang="en-SG" altLang="zh-CN" sz="2000" b="1" u="sng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lang="en-SG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in:  </a:t>
            </a:r>
            <a:r>
              <a:rPr lang="zh-CN" altLang="zh-CN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经文中有没有提醒我要</a:t>
            </a:r>
            <a:r>
              <a:rPr lang="zh-CN" altLang="en-US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避免的</a:t>
            </a:r>
            <a:r>
              <a:rPr lang="zh-CN" altLang="zh-CN" sz="20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罪</a:t>
            </a:r>
            <a:r>
              <a:rPr lang="zh-CN" altLang="zh-CN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Tx/>
              <a:buNone/>
              <a:defRPr/>
            </a:pP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* </a:t>
            </a:r>
            <a:r>
              <a:rPr lang="en-SG" altLang="zh-CN" sz="2000" b="1" u="sng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lang="en-SG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romise: </a:t>
            </a:r>
            <a:r>
              <a:rPr lang="zh-CN" altLang="zh-CN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经文中有没有</a:t>
            </a:r>
            <a:r>
              <a:rPr lang="zh-CN" altLang="zh-CN" sz="20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应许</a:t>
            </a:r>
            <a:r>
              <a:rPr lang="zh-CN" altLang="en-US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要我</a:t>
            </a:r>
            <a:r>
              <a:rPr lang="zh-CN" altLang="zh-CN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抓住的？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Tx/>
              <a:buNone/>
              <a:defRPr/>
            </a:pP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* </a:t>
            </a:r>
            <a:r>
              <a:rPr lang="en-SG" altLang="zh-CN" sz="2000" b="1" u="sng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en-SG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xample:  </a:t>
            </a:r>
            <a:r>
              <a:rPr lang="zh-CN" altLang="zh-CN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经文中有没有我效法的</a:t>
            </a:r>
            <a:r>
              <a:rPr lang="zh-CN" altLang="zh-CN" sz="20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榜样</a:t>
            </a:r>
            <a:r>
              <a:rPr lang="zh-CN" altLang="zh-CN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Tx/>
              <a:buNone/>
              <a:defRPr/>
            </a:pPr>
            <a:r>
              <a:rPr lang="en-SG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* </a:t>
            </a:r>
            <a:r>
              <a:rPr lang="en-SG" altLang="zh-CN" sz="2000" b="1" u="sng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en-SG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ommand:  </a:t>
            </a:r>
            <a:r>
              <a:rPr lang="zh-CN" altLang="zh-CN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经文中有没有要我遵行的</a:t>
            </a:r>
            <a:r>
              <a:rPr lang="zh-CN" altLang="zh-CN" sz="20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命令</a:t>
            </a:r>
            <a:r>
              <a:rPr lang="zh-CN" altLang="zh-CN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2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Tx/>
              <a:buNone/>
              <a:defRPr/>
            </a:pP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* </a:t>
            </a:r>
            <a:r>
              <a:rPr lang="en-US" altLang="zh-CN" sz="2000" b="1" u="sng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nowledge: </a:t>
            </a:r>
            <a:r>
              <a:rPr lang="zh-CN" altLang="en-US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经文如何加深我对神的</a:t>
            </a:r>
            <a:r>
              <a:rPr lang="zh-CN" altLang="en-US" sz="20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认识</a:t>
            </a:r>
            <a:r>
              <a:rPr lang="zh-CN" altLang="en-US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zh-CN" altLang="zh-CN" sz="2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Tx/>
              <a:buNone/>
              <a:defRPr/>
            </a:pP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* </a:t>
            </a:r>
            <a:r>
              <a:rPr lang="en-SG" altLang="zh-CN" sz="2000" b="1" u="sng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lang="en-SG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tumbling : </a:t>
            </a:r>
            <a:r>
              <a:rPr lang="zh-CN" altLang="zh-CN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经文中有没有提到绊倒人的地方？（要挪去的</a:t>
            </a:r>
            <a:r>
              <a:rPr lang="zh-CN" altLang="zh-CN" sz="20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绊脚石</a:t>
            </a:r>
            <a:r>
              <a:rPr lang="zh-CN" altLang="zh-CN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？）</a:t>
            </a: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930" y="1099761"/>
            <a:ext cx="10843727" cy="464958"/>
          </a:xfrm>
        </p:spPr>
        <p:txBody>
          <a:bodyPr rtlCol="0"/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应用：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SPECKS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（属灵的眼镜）</a:t>
            </a:r>
            <a:br>
              <a:rPr lang="zh-CN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440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0876" y="1707689"/>
            <a:ext cx="11354024" cy="4750180"/>
          </a:xfrm>
        </p:spPr>
        <p:txBody>
          <a:bodyPr rtlCol="0"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不要草草收场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留下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5-10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r>
              <a:rPr lang="zh-CN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钟作归纳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总结收口，</a:t>
            </a:r>
            <a:r>
              <a:rPr lang="zh-CN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作一个扎实的结束。</a:t>
            </a:r>
            <a:endParaRPr lang="en-US" altLang="zh-CN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eaLnBrk="1" hangingPunct="1">
              <a:buFontTx/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结论可归纳经文的主题及重点，由带领者总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结，</a:t>
            </a:r>
            <a:r>
              <a:rPr lang="zh-CN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或请每位参加者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轮流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pPr marL="0" indent="0" eaLnBrk="1" hangingPunct="1">
              <a:lnSpc>
                <a:spcPct val="50000"/>
              </a:lnSpc>
              <a:buFontTx/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提出今天最得益处的一项心得。</a:t>
            </a:r>
            <a:endParaRPr lang="en-US" altLang="zh-CN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）分组祷告，每人</a:t>
            </a:r>
            <a:r>
              <a:rPr lang="zh-CN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今天</a:t>
            </a:r>
            <a:r>
              <a:rPr lang="zh-CN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领受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的经文内容作</a:t>
            </a:r>
            <a:r>
              <a:rPr lang="zh-CN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简短祷告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，包括向神认罪，</a:t>
            </a:r>
            <a:endParaRPr lang="en-US" altLang="zh-CN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省察，感谢赞美神，再代祷其他事项</a:t>
            </a:r>
            <a:r>
              <a:rPr lang="zh-CN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结束。 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Tx/>
              <a:buNone/>
              <a:defRPr/>
            </a:pP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930" y="1099761"/>
            <a:ext cx="10843727" cy="464958"/>
          </a:xfrm>
        </p:spPr>
        <p:txBody>
          <a:bodyPr rtlCol="0"/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如何结束：</a:t>
            </a:r>
            <a:br>
              <a:rPr lang="zh-CN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092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61118" y="1417367"/>
            <a:ext cx="10773653" cy="4750180"/>
          </a:xfrm>
        </p:spPr>
        <p:txBody>
          <a:bodyPr rtlCol="0"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以归纳法（</a:t>
            </a:r>
            <a:r>
              <a:rPr lang="en-US" altLang="zh-CN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OIA</a:t>
            </a:r>
            <a:r>
              <a:rPr lang="zh-CN" altLang="en-US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9600" b="1" u="sng" dirty="0">
                <a:solidFill>
                  <a:srgbClr val="00206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细读</a:t>
            </a:r>
            <a:r>
              <a:rPr lang="zh-CN" altLang="en-US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圣经为方法；</a:t>
            </a:r>
            <a:endParaRPr lang="en-US" altLang="zh-CN" sz="9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以小组</a:t>
            </a:r>
            <a:r>
              <a:rPr lang="zh-CN" altLang="en-US" sz="9600" b="1" u="sng" dirty="0">
                <a:solidFill>
                  <a:srgbClr val="00206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讨论</a:t>
            </a:r>
            <a:r>
              <a:rPr lang="zh-CN" altLang="en-US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为形式的查经聚会；</a:t>
            </a:r>
            <a:endParaRPr lang="en-US" altLang="zh-CN" sz="9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小组查经的人数以</a:t>
            </a:r>
            <a:r>
              <a:rPr lang="en-US" altLang="zh-CN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6-10</a:t>
            </a:r>
            <a:r>
              <a:rPr lang="zh-CN" altLang="en-US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人为最佳；</a:t>
            </a:r>
            <a:endParaRPr lang="en-US" altLang="zh-CN" sz="9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有一位带领者</a:t>
            </a:r>
            <a:r>
              <a:rPr lang="zh-CN" altLang="en-US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会前</a:t>
            </a:r>
            <a:r>
              <a:rPr lang="zh-CN" altLang="zh-CN" sz="9600" b="1" u="sng" dirty="0">
                <a:solidFill>
                  <a:srgbClr val="00206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预备</a:t>
            </a:r>
            <a:r>
              <a:rPr lang="zh-CN" altLang="zh-CN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经文及讨论题目</a:t>
            </a:r>
            <a:r>
              <a:rPr lang="zh-CN" altLang="en-US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9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解释经文并带领组员</a:t>
            </a:r>
            <a:r>
              <a:rPr lang="zh-CN" altLang="en-US" sz="9600" b="1" u="sng" dirty="0">
                <a:solidFill>
                  <a:srgbClr val="00206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思考经文</a:t>
            </a:r>
            <a:r>
              <a:rPr lang="zh-CN" altLang="en-US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9600" b="1" u="sng" dirty="0">
                <a:solidFill>
                  <a:srgbClr val="00206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分享交流</a:t>
            </a:r>
            <a:r>
              <a:rPr lang="zh-CN" altLang="zh-CN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，掌握讨论的方向和时间</a:t>
            </a:r>
            <a:r>
              <a:rPr lang="zh-CN" altLang="en-US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9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栽培训练信徒</a:t>
            </a:r>
            <a:r>
              <a:rPr lang="zh-CN" altLang="en-US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，使其</a:t>
            </a:r>
            <a:r>
              <a:rPr lang="zh-CN" altLang="zh-CN" sz="9600" b="1" u="sng" dirty="0">
                <a:solidFill>
                  <a:srgbClr val="00206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灵命成长</a:t>
            </a:r>
            <a:r>
              <a:rPr lang="zh-CN" altLang="en-US" sz="9600" b="1" u="sng" dirty="0">
                <a:solidFill>
                  <a:srgbClr val="00206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领</a:t>
            </a:r>
            <a:r>
              <a:rPr lang="zh-CN" altLang="en-US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慕道友</a:t>
            </a:r>
            <a:r>
              <a:rPr lang="zh-CN" altLang="zh-CN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归</a:t>
            </a:r>
            <a:r>
              <a:rPr lang="zh-CN" altLang="en-US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</a:t>
            </a:r>
            <a:r>
              <a:rPr lang="zh-CN" altLang="zh-CN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</a:t>
            </a:r>
            <a:r>
              <a:rPr lang="zh-CN" altLang="en-US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9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rtl="0">
              <a:lnSpc>
                <a:spcPct val="70000"/>
              </a:lnSpc>
              <a:buNone/>
            </a:pPr>
            <a:endParaRPr lang="en-US" altLang="zh-CN" sz="9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rtl="0">
              <a:buNone/>
            </a:pPr>
            <a:r>
              <a:rPr lang="en-US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pPr marL="0" indent="0" rtl="0">
              <a:buNone/>
            </a:pPr>
            <a:endParaRPr lang="en-US" altLang="zh-CN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rtl="0">
              <a:buNone/>
            </a:pPr>
            <a:endParaRPr lang="en-US" altLang="ja-JP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92" y="690453"/>
            <a:ext cx="10843727" cy="898947"/>
          </a:xfrm>
        </p:spPr>
        <p:txBody>
          <a:bodyPr rtlCol="0"/>
          <a:lstStyle/>
          <a:p>
            <a:r>
              <a:rPr lang="zh-CN" altLang="en-US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一，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什么是小组查经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聚会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b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569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08810" y="1974264"/>
            <a:ext cx="11354024" cy="4750180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en-SG" altLang="zh-CN" sz="2400" b="1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）根据这段经文设计一个有</a:t>
            </a:r>
            <a:r>
              <a:rPr lang="zh-CN" altLang="zh-CN" sz="2400" b="1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趣</a:t>
            </a:r>
            <a:r>
              <a:rPr lang="zh-CN" altLang="en-US" sz="2400" b="1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2400" b="1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，突出主题，引发思考</a:t>
            </a:r>
            <a:r>
              <a:rPr lang="zh-CN" altLang="en-US" sz="2400" b="1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的开胃问题</a:t>
            </a:r>
            <a:endParaRPr lang="en-US" altLang="zh-CN" sz="2400" b="1" dirty="0">
              <a:solidFill>
                <a:srgbClr val="00206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）给这段经文设计一个题目（主题）</a:t>
            </a:r>
            <a:endParaRPr lang="en-US" altLang="zh-CN" sz="2400" b="1" dirty="0">
              <a:solidFill>
                <a:srgbClr val="00206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en-US" altLang="zh-CN" sz="2400" b="1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）分段，立出分题（小标题）</a:t>
            </a:r>
            <a:endParaRPr lang="en-US" altLang="zh-CN" sz="2400" b="1" dirty="0">
              <a:solidFill>
                <a:srgbClr val="00206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）设计</a:t>
            </a:r>
            <a:r>
              <a:rPr lang="en-US" altLang="zh-CN" sz="2400" b="1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OIA</a:t>
            </a:r>
            <a:r>
              <a:rPr lang="zh-CN" altLang="en-US" sz="2400" b="1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观察，解释，应用问题，越多越好</a:t>
            </a:r>
            <a:endParaRPr lang="zh-CN" altLang="zh-CN" sz="2400" dirty="0">
              <a:solidFill>
                <a:srgbClr val="00206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Tx/>
              <a:buNone/>
              <a:defRPr/>
            </a:pP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525CD78-BF1B-99F5-E52F-C671D287A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850" y="972937"/>
            <a:ext cx="10515600" cy="583800"/>
          </a:xfrm>
        </p:spPr>
        <p:txBody>
          <a:bodyPr/>
          <a:lstStyle/>
          <a:p>
            <a:r>
              <a:rPr lang="zh-CN" altLang="en-US" sz="3200" dirty="0"/>
              <a:t>操练：哥林多前书（</a:t>
            </a:r>
            <a:r>
              <a:rPr lang="en-US" altLang="zh-CN" sz="3200" dirty="0"/>
              <a:t>8:1-13</a:t>
            </a:r>
            <a:r>
              <a:rPr lang="zh-CN" altLang="en-US" sz="32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438199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87880" y="1616854"/>
            <a:ext cx="11354024" cy="4750180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引言： 开胃问题： （引起注意兴趣）</a:t>
            </a:r>
            <a:endParaRPr lang="en-US" altLang="zh-CN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分段：（动员大家一起在经文中寻宝）</a:t>
            </a:r>
            <a:endParaRPr lang="en-US" altLang="zh-CN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以“传球”方式邀请组员加入讨论</a:t>
            </a:r>
            <a:endParaRPr lang="en-US" altLang="zh-CN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综合与转接：抓住主干，收放自如</a:t>
            </a:r>
            <a:endParaRPr lang="en-US" altLang="zh-CN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总结：先肯定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后指出问题，最后再鼓励</a:t>
            </a:r>
            <a:endParaRPr lang="en-US" altLang="zh-CN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eaLnBrk="1" hangingPunct="1">
              <a:buFontTx/>
              <a:buNone/>
            </a:pP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930" y="1099761"/>
            <a:ext cx="10843727" cy="464958"/>
          </a:xfrm>
        </p:spPr>
        <p:txBody>
          <a:bodyPr rtlCol="0"/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查经具体步骤：</a:t>
            </a:r>
            <a:br>
              <a:rPr lang="zh-CN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759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7976" y="1362518"/>
            <a:ext cx="11354024" cy="4750180"/>
          </a:xfrm>
        </p:spPr>
        <p:txBody>
          <a:bodyPr rtlCol="0">
            <a:normAutofit fontScale="62500" lnSpcReduction="20000"/>
          </a:bodyPr>
          <a:lstStyle/>
          <a:p>
            <a:pPr indent="0">
              <a:buFontTx/>
              <a:buNone/>
              <a:defRPr/>
            </a:pPr>
            <a:r>
              <a:rPr lang="en-US" altLang="zh-CN" sz="3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）引言是否切合主题？</a:t>
            </a:r>
          </a:p>
          <a:p>
            <a:pPr indent="0">
              <a:buFontTx/>
              <a:buNone/>
              <a:defRPr/>
            </a:pPr>
            <a:r>
              <a:rPr lang="en-US" altLang="zh-CN" sz="3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）主题及分段是否恰当？ </a:t>
            </a:r>
          </a:p>
          <a:p>
            <a:pPr indent="0">
              <a:buFontTx/>
              <a:buNone/>
              <a:defRPr/>
            </a:pPr>
            <a:r>
              <a:rPr lang="en-US" altLang="zh-CN" sz="3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3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）经文的原意是否正确解释？</a:t>
            </a:r>
          </a:p>
          <a:p>
            <a:pPr indent="0">
              <a:buFontTx/>
              <a:buNone/>
              <a:defRPr/>
            </a:pPr>
            <a:r>
              <a:rPr lang="en-US" altLang="zh-CN" sz="3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3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）是否把经文很好地应用在今天的生活中？ </a:t>
            </a:r>
            <a:endParaRPr lang="en-US" altLang="zh-CN" sz="38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0">
              <a:buFontTx/>
              <a:buNone/>
              <a:defRPr/>
            </a:pPr>
            <a:r>
              <a:rPr lang="en-US" altLang="zh-CN" sz="3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3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3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结论是否清晰明白、突出重点？</a:t>
            </a:r>
          </a:p>
          <a:p>
            <a:pPr marL="0" indent="0">
              <a:buFontTx/>
              <a:buNone/>
              <a:defRPr/>
            </a:pPr>
            <a:r>
              <a:rPr lang="en-US" altLang="zh-CN" sz="3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6</a:t>
            </a:r>
            <a:r>
              <a:rPr lang="zh-CN" altLang="zh-CN" sz="3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3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小组互动情况如何？人人参与分享了吗？</a:t>
            </a:r>
            <a:endParaRPr lang="en-US" altLang="zh-CN" sz="38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altLang="zh-CN" sz="3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7</a:t>
            </a:r>
            <a:r>
              <a:rPr lang="zh-CN" altLang="en-US" sz="3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）组员得着灵命造就了吗？</a:t>
            </a:r>
            <a:endParaRPr lang="zh-CN" altLang="en-US" sz="38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Tx/>
              <a:buNone/>
              <a:defRPr/>
            </a:pP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525CD78-BF1B-99F5-E52F-C671D287A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/>
              <a:t>查经评估：</a:t>
            </a:r>
          </a:p>
        </p:txBody>
      </p:sp>
    </p:spTree>
    <p:extLst>
      <p:ext uri="{BB962C8B-B14F-4D97-AF65-F5344CB8AC3E}">
        <p14:creationId xmlns:p14="http://schemas.microsoft.com/office/powerpoint/2010/main" val="3101213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0876" y="1707689"/>
            <a:ext cx="11354024" cy="4750180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FontTx/>
              <a:buNone/>
              <a:defRPr/>
            </a:pPr>
            <a:r>
              <a:rPr lang="en-SG" altLang="zh-CN" sz="2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* </a:t>
            </a:r>
            <a:r>
              <a:rPr lang="en-SG" altLang="zh-CN" sz="2400" b="1" u="sng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lang="en-SG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pecific</a:t>
            </a:r>
            <a:r>
              <a:rPr lang="en-SG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应用要具体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有具体的行动和方法；</a:t>
            </a:r>
            <a:endParaRPr lang="zh-CN" altLang="zh-CN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Tx/>
              <a:buNone/>
              <a:defRPr/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* </a:t>
            </a:r>
            <a:r>
              <a:rPr lang="en-SG" altLang="zh-CN" sz="2400" b="1" u="sng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SG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easurable: 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应用要可量化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要设定具体的目标及实践；</a:t>
            </a:r>
            <a:endParaRPr lang="zh-CN" altLang="zh-CN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SG" altLang="zh-CN" sz="2400" b="1" u="sng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SG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ttainable:  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应用要能实现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找到可以实践的行动</a:t>
            </a:r>
            <a:endParaRPr lang="en-US" altLang="zh-CN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en-SG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* </a:t>
            </a:r>
            <a:r>
              <a:rPr lang="en-SG" altLang="zh-CN" sz="2400" b="1" u="sng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en-SG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ealistic: 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应用要实际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要切合实际能达到的；</a:t>
            </a:r>
            <a:endParaRPr lang="en-US" altLang="zh-CN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Tx/>
              <a:buNone/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* </a:t>
            </a:r>
            <a:r>
              <a:rPr lang="en-US" altLang="zh-CN" sz="2400" b="1" u="sng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imely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应用要设定时限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要有实践的时限，否则会不了了之。</a:t>
            </a:r>
            <a:endParaRPr lang="zh-CN" altLang="zh-CN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930" y="1099761"/>
            <a:ext cx="10843727" cy="464958"/>
          </a:xfrm>
        </p:spPr>
        <p:txBody>
          <a:bodyPr rtlCol="0"/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应用：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SMART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原则：</a:t>
            </a:r>
            <a:br>
              <a:rPr lang="zh-CN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308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02991" y="1417367"/>
            <a:ext cx="10773653" cy="4750180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有时会填鸭式，灌输式的查经，</a:t>
            </a:r>
            <a:endParaRPr lang="en-US" altLang="zh-CN" sz="2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组员</a:t>
            </a:r>
            <a:r>
              <a:rPr lang="zh-CN" altLang="zh-CN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反应不积极，</a:t>
            </a:r>
            <a:r>
              <a:rPr lang="zh-CN" altLang="en-US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或者少人回应，</a:t>
            </a:r>
            <a:endParaRPr lang="en-US" altLang="zh-CN" sz="2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带领查经</a:t>
            </a:r>
            <a:r>
              <a:rPr lang="zh-CN" altLang="en-US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者</a:t>
            </a:r>
            <a:r>
              <a:rPr lang="zh-CN" altLang="zh-CN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一言堂，唱独角戏，</a:t>
            </a:r>
            <a:endParaRPr lang="en-US" altLang="zh-CN" sz="2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有时组员</a:t>
            </a:r>
            <a:r>
              <a:rPr lang="zh-CN" altLang="en-US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</a:t>
            </a:r>
            <a:r>
              <a:rPr lang="zh-CN" altLang="zh-CN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的问题与查经内容不一致</a:t>
            </a:r>
            <a:r>
              <a:rPr lang="zh-CN" altLang="en-US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rtl="0">
              <a:buNone/>
            </a:pPr>
            <a:endParaRPr lang="en-US" altLang="zh-CN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rtl="0">
              <a:buNone/>
            </a:pPr>
            <a:endParaRPr lang="en-US" altLang="ja-JP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92" y="690453"/>
            <a:ext cx="10843727" cy="898947"/>
          </a:xfrm>
        </p:spPr>
        <p:txBody>
          <a:bodyPr rtlCol="0"/>
          <a:lstStyle/>
          <a:p>
            <a:r>
              <a:rPr lang="zh-CN" altLang="en-US" sz="3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</a:t>
            </a:r>
            <a:r>
              <a:rPr lang="zh-CN" altLang="en-US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，目前查经中的现象：</a:t>
            </a:r>
            <a:b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209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6546" y="1372291"/>
            <a:ext cx="10989516" cy="4750180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分不清查经的功能：</a:t>
            </a: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查经不是崇拜中的讲道 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 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藉着讲道者把神的话带给会众并激励会众。</a:t>
            </a:r>
            <a:endParaRPr lang="en-US" altLang="zh-CN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查经不是成人主日学 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老师讲圣经，带出问题并给出答案，装备会众。</a:t>
            </a:r>
            <a:endParaRPr lang="en-US" altLang="zh-CN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只为增加圣经知识：</a:t>
            </a: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只是研经，增加圣经知识，缺乏从圣经中带出应用和生活分享。</a:t>
            </a:r>
            <a:endParaRPr lang="en-US" altLang="zh-CN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rtl="0">
              <a:buNone/>
            </a:pPr>
            <a:endParaRPr lang="en-US" altLang="zh-CN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rtl="0">
              <a:buNone/>
            </a:pPr>
            <a:endParaRPr lang="en-US" altLang="ja-JP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92" y="690453"/>
            <a:ext cx="10843727" cy="898947"/>
          </a:xfrm>
        </p:spPr>
        <p:txBody>
          <a:bodyPr rtlCol="0"/>
          <a:lstStyle/>
          <a:p>
            <a:r>
              <a:rPr lang="zh-CN" altLang="en-US" sz="3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</a:t>
            </a:r>
            <a:r>
              <a:rPr lang="zh-CN" altLang="en-US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，要避免常犯的错误：</a:t>
            </a:r>
            <a:b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771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90120" y="1417367"/>
            <a:ext cx="11067914" cy="4750180"/>
          </a:xfrm>
        </p:spPr>
        <p:txBody>
          <a:bodyPr rtlCol="0">
            <a:norm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u"/>
            </a:pPr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小组缺乏互动：</a:t>
            </a:r>
            <a:endParaRPr lang="en-US" altLang="zh-CN" sz="24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zh-CN" sz="1800" b="1" dirty="0"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小组讲道：一个人主讲，组员静听</a:t>
            </a:r>
            <a:r>
              <a:rPr lang="zh-CN" altLang="en-US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zh-CN" altLang="zh-CN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zh-CN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小组考试：带领者问问题，组员逐一回答</a:t>
            </a:r>
            <a:r>
              <a:rPr lang="zh-CN" altLang="en-US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SG" altLang="zh-CN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zh-CN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自问自答：带领者问了问题后，没有人回答，只好自己回答</a:t>
            </a:r>
            <a:r>
              <a:rPr lang="zh-CN" altLang="en-US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4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二人对唱：带领者问问题，只有一个人回答，其他组员旁听</a:t>
            </a:r>
            <a:r>
              <a:rPr lang="zh-CN" altLang="en-US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zh-CN" altLang="zh-CN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自由交通：带领者读了一段圣经后，让各人自由发言，没有主题</a:t>
            </a:r>
            <a:r>
              <a:rPr lang="zh-CN" altLang="en-US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和方向。</a:t>
            </a:r>
            <a:endParaRPr lang="en-US" altLang="zh-CN" sz="24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endParaRPr lang="zh-CN" altLang="zh-CN" sz="24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en-US" altLang="zh-CN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rtl="0">
              <a:buNone/>
            </a:pPr>
            <a:endParaRPr lang="en-US" altLang="ja-JP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92" y="690453"/>
            <a:ext cx="10843727" cy="898947"/>
          </a:xfrm>
        </p:spPr>
        <p:txBody>
          <a:bodyPr rtlCol="0"/>
          <a:lstStyle/>
          <a:p>
            <a:r>
              <a:rPr lang="zh-CN" altLang="en-US" sz="3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</a:t>
            </a:r>
            <a:r>
              <a:rPr lang="zh-CN" altLang="en-US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，要避免常犯的错误：</a:t>
            </a:r>
            <a:b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659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531" y="1468288"/>
            <a:ext cx="11354024" cy="4750180"/>
          </a:xfrm>
        </p:spPr>
        <p:txBody>
          <a:bodyPr rtlCol="0">
            <a:normAutofit fontScale="92500" lnSpcReduction="20000"/>
          </a:bodyPr>
          <a:lstStyle/>
          <a:p>
            <a:pPr lvl="0">
              <a:lnSpc>
                <a:spcPct val="50000"/>
              </a:lnSpc>
              <a:spcAft>
                <a:spcPts val="800"/>
              </a:spcAft>
              <a:buFont typeface="Wingdings" panose="05000000000000000000" pitchFamily="2" charset="2"/>
              <a:buChar char="u"/>
            </a:pPr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引人入“</a:t>
            </a:r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圣</a:t>
            </a: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 </a:t>
            </a:r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塑造圣洁品格</a:t>
            </a:r>
            <a:endParaRPr lang="en-US" altLang="zh-CN" sz="24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lnSpc>
                <a:spcPct val="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en-US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带领组员进入圣经，用神的话语行事为人，活出圣洁生命；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</a:t>
            </a:r>
          </a:p>
          <a:p>
            <a:pPr lvl="0">
              <a:lnSpc>
                <a:spcPct val="50000"/>
              </a:lnSpc>
              <a:spcAft>
                <a:spcPts val="800"/>
              </a:spcAft>
              <a:buFont typeface="Wingdings" panose="05000000000000000000" pitchFamily="2" charset="2"/>
              <a:buChar char="u"/>
            </a:pP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引人入“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胜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 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过得胜的生活</a:t>
            </a: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lnSpc>
                <a:spcPct val="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引导组员寻找经文中的真理，抵挡撒旦的引诱，过得胜生活；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</a:t>
            </a:r>
          </a:p>
          <a:p>
            <a:pPr lvl="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引人入“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盛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 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生命日渐丰盛</a:t>
            </a: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lnSpc>
                <a:spcPct val="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使组员从神话语中得饱足，灵命得于成长，生命渐渐成长丰盛。</a:t>
            </a:r>
            <a:endParaRPr lang="en-US" altLang="zh-CN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endParaRPr lang="en-US" altLang="zh-CN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70000"/>
              </a:lnSpc>
              <a:spcAft>
                <a:spcPts val="800"/>
              </a:spcAft>
              <a:buFont typeface="Wingdings" panose="05000000000000000000" pitchFamily="2" charset="2"/>
              <a:buChar char="l"/>
            </a:pPr>
            <a:r>
              <a:rPr lang="zh-CN" altLang="en-US" sz="2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查经的最终目：</a:t>
            </a:r>
            <a:endParaRPr lang="en-US" altLang="zh-CN" sz="2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lnSpc>
                <a:spcPct val="7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信仰生活化，生活信仰化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lnSpc>
                <a:spcPct val="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用带领查经人的丰盛生命去带出生命，影响生命，造就生命！！！</a:t>
            </a:r>
            <a:endParaRPr lang="en-US" altLang="zh-CN" sz="2400" b="1" dirty="0">
              <a:solidFill>
                <a:srgbClr val="00206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</a:t>
            </a:r>
            <a:endParaRPr lang="en-US" altLang="zh-CN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rtl="0">
              <a:buNone/>
            </a:pPr>
            <a:endParaRPr lang="en-US" altLang="ja-JP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07" y="639532"/>
            <a:ext cx="10843727" cy="898947"/>
          </a:xfrm>
        </p:spPr>
        <p:txBody>
          <a:bodyPr rtlCol="0"/>
          <a:lstStyle/>
          <a:p>
            <a:r>
              <a:rPr lang="zh-CN" altLang="en-US" sz="3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四</a:t>
            </a:r>
            <a:r>
              <a:rPr lang="zh-CN" altLang="en-US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，查经要达到的目标：</a:t>
            </a:r>
            <a:b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425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0348" y="1268453"/>
            <a:ext cx="11354024" cy="4750180"/>
          </a:xfrm>
        </p:spPr>
        <p:txBody>
          <a:bodyPr rtlCol="0">
            <a:normAutofit lnSpcReduction="10000"/>
          </a:bodyPr>
          <a:lstStyle/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endParaRPr lang="en-SG" altLang="zh-CN" sz="1800" b="1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r>
              <a:rPr lang="en-SG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你当</a:t>
            </a:r>
            <a:r>
              <a:rPr lang="zh-CN" altLang="zh-CN" sz="2400" b="1" u="sng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竭力</a:t>
            </a:r>
            <a:r>
              <a:rPr lang="zh-CN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，在神面前得蒙喜悦，作</a:t>
            </a:r>
            <a:r>
              <a:rPr lang="zh-CN" altLang="zh-CN" sz="2400" b="1" u="sng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无愧</a:t>
            </a:r>
            <a:r>
              <a:rPr lang="zh-CN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的工人，</a:t>
            </a:r>
            <a:r>
              <a:rPr lang="zh-CN" altLang="zh-CN" sz="2400" b="1" u="sng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按着正意</a:t>
            </a:r>
            <a:r>
              <a:rPr lang="zh-CN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分解真理的道。</a:t>
            </a:r>
            <a:r>
              <a:rPr lang="en-SG" altLang="zh-CN" sz="2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r>
              <a:rPr lang="en-SG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                               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（提后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2:15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0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50000"/>
              </a:lnSpc>
              <a:spcAft>
                <a:spcPts val="800"/>
              </a:spcAft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竭力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do your best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有喜爱切慕神话语，敬畏专注，谦卑受教的心，寻求圣灵启示光照，殷勤查考默想神话语；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按着正意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rightly explaining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寻求圣灵引导带领来诠释圣经，必须把经文的原意读出来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了解神启示的心意，顺服回应；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正确无误地剖开真理，有些难解经文，要查考多种版本的解经书，根据文体，上下文，</a:t>
            </a:r>
            <a:endParaRPr lang="en-US" altLang="zh-CN" sz="2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r>
              <a:rPr lang="en-US" altLang="ja-JP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历史，地理，文化背景，乃至整本圣经的总原则，作出最合适的解释。</a:t>
            </a:r>
            <a:endParaRPr lang="en-US" altLang="ja-JP" sz="2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有实践的心，随时预备应用经文在现今的生活中，活出信仰，见证神的话语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07" y="639532"/>
            <a:ext cx="10843727" cy="898947"/>
          </a:xfrm>
        </p:spPr>
        <p:txBody>
          <a:bodyPr rtlCol="0"/>
          <a:lstStyle/>
          <a:p>
            <a:r>
              <a:rPr lang="zh-CN" altLang="en-US" sz="3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五</a:t>
            </a:r>
            <a:r>
              <a:rPr lang="zh-CN" altLang="en-US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，带领查经者应有的心志：</a:t>
            </a:r>
            <a:b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902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0348" y="1268453"/>
            <a:ext cx="11354024" cy="4750180"/>
          </a:xfrm>
        </p:spPr>
        <p:txBody>
          <a:bodyPr rtlCol="0">
            <a:normAutofit/>
          </a:bodyPr>
          <a:lstStyle/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endParaRPr lang="en-SG" altLang="zh-CN" sz="1800" b="1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zh-CN" altLang="zh-CN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提前预备经文的主题及讨论</a:t>
            </a:r>
            <a:r>
              <a:rPr lang="zh-CN" altLang="en-US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思考</a:t>
            </a:r>
            <a:r>
              <a:rPr lang="zh-CN" altLang="zh-CN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题</a:t>
            </a:r>
            <a:r>
              <a:rPr lang="zh-CN" altLang="en-US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4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71500" indent="-342900">
              <a:lnSpc>
                <a:spcPct val="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提前</a:t>
            </a:r>
            <a:r>
              <a:rPr lang="zh-CN" altLang="zh-CN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通知组员预习所要查考的经文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，并提前将</a:t>
            </a:r>
            <a:r>
              <a:rPr lang="zh-CN" altLang="en-US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思考</a:t>
            </a:r>
            <a:r>
              <a:rPr lang="zh-CN" altLang="zh-CN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题发给组员</a:t>
            </a:r>
            <a:r>
              <a:rPr lang="zh-CN" altLang="en-US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预备，</a:t>
            </a:r>
            <a:endParaRPr lang="en-US" altLang="zh-CN" sz="24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0">
              <a:lnSpc>
                <a:spcPct val="50000"/>
              </a:lnSpc>
              <a:spcAft>
                <a:spcPts val="800"/>
              </a:spcAft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便于查经时分享、讨论；</a:t>
            </a:r>
            <a:endParaRPr lang="zh-CN"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zh-CN" altLang="zh-CN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带出</a:t>
            </a:r>
            <a:r>
              <a:rPr lang="zh-CN" altLang="en-US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应用</a:t>
            </a:r>
            <a:r>
              <a:rPr lang="zh-CN" altLang="zh-CN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，鼓励组员</a:t>
            </a:r>
            <a:r>
              <a:rPr lang="zh-CN" altLang="en-US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结合经文中的真理应用在生活中，</a:t>
            </a:r>
            <a:r>
              <a:rPr lang="zh-CN" altLang="zh-CN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分享交流；</a:t>
            </a:r>
            <a:r>
              <a:rPr lang="en-US" altLang="zh-CN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endParaRPr lang="zh-CN"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zh-CN" altLang="zh-CN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懂得掌握讨论的方向和时间； </a:t>
            </a:r>
            <a:endParaRPr lang="zh-CN"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zh-CN" altLang="zh-CN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最后</a:t>
            </a:r>
            <a:r>
              <a:rPr lang="zh-CN" altLang="en-US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务必</a:t>
            </a:r>
            <a:r>
              <a:rPr lang="zh-CN" altLang="zh-CN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总结扎口。 </a:t>
            </a:r>
            <a:endParaRPr lang="zh-CN"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endParaRPr lang="en-US" altLang="ja-JP" sz="24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07" y="639532"/>
            <a:ext cx="10843727" cy="898947"/>
          </a:xfrm>
        </p:spPr>
        <p:txBody>
          <a:bodyPr rtlCol="0"/>
          <a:lstStyle/>
          <a:p>
            <a:r>
              <a:rPr lang="zh-CN" altLang="en-US" sz="3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六</a:t>
            </a:r>
            <a:r>
              <a:rPr lang="zh-CN" altLang="en-US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，带领查经者应做到如下几点：</a:t>
            </a:r>
            <a:b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297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5847" y="1522790"/>
            <a:ext cx="11354024" cy="4750180"/>
          </a:xfrm>
        </p:spPr>
        <p:txBody>
          <a:bodyPr rtlCol="0">
            <a:normAutofit/>
          </a:bodyPr>
          <a:lstStyle/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endParaRPr lang="en-US" altLang="zh-CN" sz="20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叙事体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—— 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旧约历史书（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卷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新约四福音书和使徒行传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诗歌体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—— 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伯、诗、箴、传、歌（智慧文体）</a:t>
            </a:r>
            <a:endParaRPr lang="en-US" altLang="zh-CN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启示体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—— 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但以理书（</a:t>
            </a:r>
            <a:r>
              <a:rPr lang="en-SG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7-12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章）、启示录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论述体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—— 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旧约的大小先知书（</a:t>
            </a:r>
            <a:r>
              <a:rPr lang="en-SG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17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卷），新约四福音书中的教训和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新约书信（说明文体）</a:t>
            </a:r>
            <a:endParaRPr lang="en-US" altLang="zh-CN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None/>
            </a:pP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18" y="815145"/>
            <a:ext cx="10843727" cy="898947"/>
          </a:xfrm>
        </p:spPr>
        <p:txBody>
          <a:bodyPr rtlCol="0"/>
          <a:lstStyle/>
          <a:p>
            <a:r>
              <a:rPr lang="zh-CN" altLang="en-US" sz="3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七</a:t>
            </a:r>
            <a:r>
              <a:rPr lang="zh-CN" altLang="en-US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，圣经的四种文体：</a:t>
            </a:r>
            <a:b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1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创意性渐变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01384_TF11176810.potx" id="{3C7B3F3E-B9EE-440D-B523-D97D67C4555C}" vid="{16C82CCD-67B1-4A22-A86B-CC65FC1F8353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{884B585E-CDCF-4BDF-B92B-819DEA2E76AE}tf11176810_win32</Template>
  <TotalTime>33592</TotalTime>
  <Words>2493</Words>
  <Application>Microsoft Office PowerPoint</Application>
  <PresentationFormat>宽屏</PresentationFormat>
  <Paragraphs>246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Microsoft YaHei UI</vt:lpstr>
      <vt:lpstr>等线</vt:lpstr>
      <vt:lpstr>楷体</vt:lpstr>
      <vt:lpstr>微软雅黑</vt:lpstr>
      <vt:lpstr>Arial</vt:lpstr>
      <vt:lpstr>Calibri</vt:lpstr>
      <vt:lpstr>Wingdings</vt:lpstr>
      <vt:lpstr>创意性渐变 </vt:lpstr>
      <vt:lpstr>如何有效带领小组查经 哥林多前/后书查经说明会</vt:lpstr>
      <vt:lpstr>一，什么是小组查经聚会? </vt:lpstr>
      <vt:lpstr>二，目前查经中的现象： </vt:lpstr>
      <vt:lpstr>三，要避免常犯的错误： </vt:lpstr>
      <vt:lpstr>三，要避免常犯的错误： </vt:lpstr>
      <vt:lpstr>四，查经要达到的目标： </vt:lpstr>
      <vt:lpstr>五，带领查经者应有的心志： </vt:lpstr>
      <vt:lpstr>六，带领查经者应做到如下几点： </vt:lpstr>
      <vt:lpstr>七，圣经的四种文体： </vt:lpstr>
      <vt:lpstr>八，论述性文体 — 新约书信的特点： </vt:lpstr>
      <vt:lpstr>九，论述性文体《哥林多前/后书》解经基本原则： </vt:lpstr>
      <vt:lpstr>七，论述性文体《哥林多前/后书》解经基本原则： </vt:lpstr>
      <vt:lpstr>八，研经三部曲 — 归纳法查经（OIA） </vt:lpstr>
      <vt:lpstr>八，研经三部曲 — 归纳法查经（OIA） </vt:lpstr>
      <vt:lpstr>八，研经三部曲 — 归纳法查经（OIA） </vt:lpstr>
      <vt:lpstr>八，研经三部曲 — 归纳法查经（OIA） </vt:lpstr>
      <vt:lpstr>八，研经三部曲 — 归纳法查经（OIA） </vt:lpstr>
      <vt:lpstr>应用：SPECKS （属灵的眼镜）   </vt:lpstr>
      <vt:lpstr>如何结束：   </vt:lpstr>
      <vt:lpstr>操练：哥林多前书（8:1-13）</vt:lpstr>
      <vt:lpstr>查经具体步骤：   </vt:lpstr>
      <vt:lpstr>查经评估：</vt:lpstr>
      <vt:lpstr>应用：SMART 原则：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敬虔的母亲带出敬虔的后代</dc:title>
  <dc:creator>Zhou Jenny</dc:creator>
  <cp:lastModifiedBy>Jenny Zhou</cp:lastModifiedBy>
  <cp:revision>77</cp:revision>
  <dcterms:created xsi:type="dcterms:W3CDTF">2023-05-04T11:49:21Z</dcterms:created>
  <dcterms:modified xsi:type="dcterms:W3CDTF">2025-12-12T15:40:05Z</dcterms:modified>
</cp:coreProperties>
</file>